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sldIdLst>
    <p:sldId id="256" r:id="rId2"/>
    <p:sldId id="260" r:id="rId3"/>
    <p:sldId id="263" r:id="rId4"/>
    <p:sldId id="304" r:id="rId5"/>
    <p:sldId id="305" r:id="rId6"/>
    <p:sldId id="257" r:id="rId7"/>
    <p:sldId id="261" r:id="rId8"/>
    <p:sldId id="265" r:id="rId9"/>
    <p:sldId id="259" r:id="rId10"/>
    <p:sldId id="306" r:id="rId11"/>
    <p:sldId id="307" r:id="rId12"/>
    <p:sldId id="266" r:id="rId13"/>
    <p:sldId id="309" r:id="rId14"/>
    <p:sldId id="308" r:id="rId15"/>
    <p:sldId id="267" r:id="rId16"/>
    <p:sldId id="310" r:id="rId17"/>
    <p:sldId id="311" r:id="rId18"/>
    <p:sldId id="312" r:id="rId19"/>
    <p:sldId id="268" r:id="rId20"/>
    <p:sldId id="313" r:id="rId21"/>
    <p:sldId id="314" r:id="rId22"/>
    <p:sldId id="269" r:id="rId23"/>
    <p:sldId id="315" r:id="rId24"/>
    <p:sldId id="270" r:id="rId25"/>
    <p:sldId id="272" r:id="rId26"/>
    <p:sldId id="316" r:id="rId27"/>
    <p:sldId id="274" r:id="rId28"/>
    <p:sldId id="275" r:id="rId29"/>
    <p:sldId id="276" r:id="rId30"/>
    <p:sldId id="273" r:id="rId31"/>
    <p:sldId id="317" r:id="rId32"/>
    <p:sldId id="280" r:id="rId33"/>
    <p:sldId id="318" r:id="rId34"/>
    <p:sldId id="282" r:id="rId35"/>
    <p:sldId id="283" r:id="rId36"/>
    <p:sldId id="319" r:id="rId37"/>
    <p:sldId id="285" r:id="rId38"/>
    <p:sldId id="320" r:id="rId39"/>
    <p:sldId id="321" r:id="rId40"/>
    <p:sldId id="327" r:id="rId41"/>
    <p:sldId id="322" r:id="rId42"/>
    <p:sldId id="323" r:id="rId43"/>
    <p:sldId id="324" r:id="rId44"/>
    <p:sldId id="325" r:id="rId45"/>
    <p:sldId id="326" r:id="rId46"/>
    <p:sldId id="293" r:id="rId47"/>
    <p:sldId id="295" r:id="rId48"/>
    <p:sldId id="294" r:id="rId49"/>
    <p:sldId id="296" r:id="rId50"/>
    <p:sldId id="297" r:id="rId51"/>
    <p:sldId id="328" r:id="rId52"/>
    <p:sldId id="298" r:id="rId53"/>
    <p:sldId id="299" r:id="rId54"/>
    <p:sldId id="300" r:id="rId55"/>
    <p:sldId id="301" r:id="rId56"/>
    <p:sldId id="302" r:id="rId57"/>
    <p:sldId id="303" r:id="rId5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684E0-BAB3-4ABC-828C-0D940E56DDD4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FA47-E4E7-4BFD-84C1-128C2E3CDE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1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คิดตามสิ่งที่เราตั้งใจจะให้เขาทำตั้งแต่แรก ก็คือไม่ว่าคุณจะเอายากลับไปกินหรือไม่กิน เราก็จะถือว่าคุณอยู่ในกลุ่มยา เรียกว่าแบบ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intention-to-treat</a:t>
            </a: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ข้อที่ดีกว่าเป็นอย่างมากของแบบที่สองนี้คือว่ามันยังรักษาความที่มันเกลี่ย ลักษณะที่เรา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ไว้ตั้งแต่แรกไว้ด้วยครับ ดังนั้นหากไม่มี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to treat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แล้วจริงๆ ก็ไม่รู้ว่าจะ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ไปทำไม ทำให้ขาดความน่าเชื่อถือไปเป็นอย่างมากครับ ซึ่งโดยส่วนใหญ่เดี๋ยวนี้ผู้วิจัยก็รู้กันและจะทำการวิเคราะห์แบบ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intention-to-treat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อยู่แล้ว ยกเว้นผู้วิจัยกลุ่มเล็กๆ ที่ยังไม่เคยรู้จัก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EBM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ครับ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F626-81F3-4801-B3EF-B1D43A141BB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F626-81F3-4801-B3EF-B1D43A141B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3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6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695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86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7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1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6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4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42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976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41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F7BBAA-772C-4156-ADE8-7EAE6E4950FC}" type="datetimeFigureOut">
              <a:rPr lang="th-TH" smtClean="0"/>
              <a:t>29/07/61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ECDA19-A5B1-45A8-A880-8CDD299B1D35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Journal club</a:t>
            </a:r>
            <a:br>
              <a:rPr lang="en-US" dirty="0" smtClean="0"/>
            </a:br>
            <a:r>
              <a:rPr lang="en-US" sz="4800" dirty="0" smtClean="0"/>
              <a:t>9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August </a:t>
            </a:r>
            <a:r>
              <a:rPr lang="en-US" sz="4800" dirty="0" smtClean="0"/>
              <a:t>2018</a:t>
            </a:r>
            <a:endParaRPr lang="th-TH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895568"/>
            <a:ext cx="10058400" cy="1143000"/>
          </a:xfrm>
        </p:spPr>
        <p:txBody>
          <a:bodyPr/>
          <a:lstStyle/>
          <a:p>
            <a:pPr algn="r"/>
            <a:r>
              <a:rPr lang="en-US" sz="2800" b="1" dirty="0" smtClean="0"/>
              <a:t>R</a:t>
            </a:r>
            <a:r>
              <a:rPr lang="en-US" sz="2800" b="1" dirty="0" smtClean="0">
                <a:latin typeface="Adobe Caslon Pro" panose="0205050205050A020403" pitchFamily="18" charset="0"/>
              </a:rPr>
              <a:t>₃</a:t>
            </a:r>
            <a:r>
              <a:rPr lang="en-US" sz="2800" b="1" dirty="0" smtClean="0"/>
              <a:t> </a:t>
            </a:r>
            <a:r>
              <a:rPr lang="th-TH" sz="2800" b="1" dirty="0"/>
              <a:t>ต่อ</a:t>
            </a:r>
            <a:r>
              <a:rPr lang="th-TH" sz="2800" b="1" dirty="0" smtClean="0"/>
              <a:t>พงศ์ แม่นสำรวจการ </a:t>
            </a:r>
          </a:p>
          <a:p>
            <a:pPr algn="r"/>
            <a:r>
              <a:rPr lang="th-TH" sz="2800" b="1" dirty="0" smtClean="0"/>
              <a:t>อาจารย์</a:t>
            </a:r>
            <a:r>
              <a:rPr lang="th-TH" sz="2800" b="1" dirty="0" err="1" smtClean="0"/>
              <a:t>นวลวรรณ</a:t>
            </a:r>
            <a:r>
              <a:rPr lang="th-TH" sz="2800" b="1" dirty="0"/>
              <a:t> </a:t>
            </a:r>
            <a:r>
              <a:rPr lang="th-TH" sz="2800" b="1" dirty="0" smtClean="0"/>
              <a:t>ภูวโชติโรจนโภคิน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86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The RELIEF trial</a:t>
            </a:r>
            <a:endParaRPr lang="en-US" sz="3200" b="1" dirty="0" smtClean="0"/>
          </a:p>
          <a:p>
            <a:r>
              <a:rPr lang="en-US" sz="2800" dirty="0"/>
              <a:t>The trial was funded by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 Australian National </a:t>
            </a:r>
            <a:r>
              <a:rPr lang="en-US" sz="2600" dirty="0"/>
              <a:t>Health and Medical Research </a:t>
            </a:r>
            <a:r>
              <a:rPr lang="en-US" sz="2600" dirty="0" smtClean="0"/>
              <a:t>Council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 Health </a:t>
            </a:r>
            <a:r>
              <a:rPr lang="en-US" sz="2600" dirty="0"/>
              <a:t>Research Council of New </a:t>
            </a:r>
            <a:r>
              <a:rPr lang="en-US" sz="2600" dirty="0" smtClean="0"/>
              <a:t>Zealand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 Australian </a:t>
            </a:r>
            <a:r>
              <a:rPr lang="en-US" sz="2600" dirty="0"/>
              <a:t>and New Zealand College of </a:t>
            </a:r>
            <a:r>
              <a:rPr lang="en-US" sz="2600" dirty="0" err="1" smtClean="0"/>
              <a:t>Anaesthetists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Monash University</a:t>
            </a:r>
          </a:p>
          <a:p>
            <a:r>
              <a:rPr lang="en-US" sz="2600" dirty="0"/>
              <a:t>The trial </a:t>
            </a:r>
            <a:r>
              <a:rPr lang="en-US" sz="2600" dirty="0" smtClean="0"/>
              <a:t>protocol was </a:t>
            </a:r>
            <a:r>
              <a:rPr lang="en-US" sz="2600" dirty="0"/>
              <a:t>approved by the institutional </a:t>
            </a:r>
            <a:r>
              <a:rPr lang="en-US" sz="2600" dirty="0" smtClean="0"/>
              <a:t>review board </a:t>
            </a:r>
            <a:r>
              <a:rPr lang="en-US" sz="2600" dirty="0"/>
              <a:t>at each site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4183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Patient Selection and </a:t>
            </a:r>
            <a:r>
              <a:rPr lang="en-US" sz="2800" b="1" dirty="0" smtClean="0"/>
              <a:t>Randomization</a:t>
            </a:r>
          </a:p>
          <a:p>
            <a:r>
              <a:rPr lang="en-US" sz="2800" dirty="0" smtClean="0"/>
              <a:t>   	Adult patients who </a:t>
            </a:r>
            <a:r>
              <a:rPr lang="en-US" sz="2800" dirty="0"/>
              <a:t>had an increased risk </a:t>
            </a:r>
            <a:r>
              <a:rPr lang="en-US" sz="2800" dirty="0" smtClean="0"/>
              <a:t>of complications </a:t>
            </a:r>
            <a:r>
              <a:rPr lang="en-US" sz="2800" dirty="0"/>
              <a:t>while undergoing major </a:t>
            </a:r>
            <a:r>
              <a:rPr lang="en-US" sz="2800" dirty="0" smtClean="0"/>
              <a:t>abdominal surgery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1938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Inclusion criteria</a:t>
            </a:r>
            <a:endParaRPr lang="en-US" sz="30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1. Adults </a:t>
            </a:r>
            <a:r>
              <a:rPr lang="en-US" sz="2800" dirty="0"/>
              <a:t>(≥18 years) undergoing elective major </a:t>
            </a:r>
            <a:r>
              <a:rPr lang="en-US" sz="2800" dirty="0" smtClean="0"/>
              <a:t>surgery and </a:t>
            </a:r>
            <a:r>
              <a:rPr lang="en-US" sz="2800" dirty="0"/>
              <a:t>providing informed </a:t>
            </a:r>
            <a:r>
              <a:rPr lang="en-US" sz="2800" dirty="0" smtClean="0"/>
              <a:t>consent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2. All </a:t>
            </a:r>
            <a:r>
              <a:rPr lang="en-US" sz="2800" dirty="0"/>
              <a:t>types of open or laparoscopic-assisted </a:t>
            </a:r>
            <a:r>
              <a:rPr lang="en-US" sz="2800" dirty="0" smtClean="0"/>
              <a:t>abdominal or </a:t>
            </a:r>
            <a:r>
              <a:rPr lang="en-US" sz="2800" dirty="0"/>
              <a:t>pelvic </a:t>
            </a:r>
            <a:r>
              <a:rPr lang="en-US" sz="2800" dirty="0" smtClean="0"/>
              <a:t>surgery with duration ≥ 2hrs, hospital stay ≥ 3 days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(</a:t>
            </a:r>
            <a:r>
              <a:rPr lang="en-US" sz="2800" dirty="0" err="1"/>
              <a:t>eg</a:t>
            </a:r>
            <a:r>
              <a:rPr lang="en-US" sz="2800" dirty="0"/>
              <a:t>, </a:t>
            </a:r>
            <a:r>
              <a:rPr lang="en-US" sz="2800" dirty="0" err="1"/>
              <a:t>oesophagectomy</a:t>
            </a:r>
            <a:r>
              <a:rPr lang="en-US" sz="2800" dirty="0"/>
              <a:t>, gastrectomy, </a:t>
            </a:r>
            <a:r>
              <a:rPr lang="en-US" sz="2800" dirty="0" smtClean="0"/>
              <a:t>pancreatectomy, colectomy</a:t>
            </a:r>
            <a:r>
              <a:rPr lang="en-US" sz="2800" dirty="0"/>
              <a:t>, aortic or </a:t>
            </a:r>
            <a:r>
              <a:rPr lang="en-US" sz="2800" dirty="0" err="1"/>
              <a:t>aorto</a:t>
            </a:r>
            <a:r>
              <a:rPr lang="en-US" sz="2800" dirty="0"/>
              <a:t>-femoral </a:t>
            </a:r>
            <a:r>
              <a:rPr lang="en-US" sz="2800" dirty="0" smtClean="0"/>
              <a:t>vascular surgery</a:t>
            </a:r>
            <a:r>
              <a:rPr lang="en-US" sz="2800" dirty="0"/>
              <a:t>, nephrectomy, cystectomy, open </a:t>
            </a:r>
            <a:r>
              <a:rPr lang="en-US" sz="2800" dirty="0" smtClean="0"/>
              <a:t>prostatectomy, radical </a:t>
            </a:r>
            <a:r>
              <a:rPr lang="en-US" sz="2800" dirty="0"/>
              <a:t>hysterectomy and abdominal </a:t>
            </a:r>
            <a:r>
              <a:rPr lang="en-US" sz="2800" dirty="0" smtClean="0"/>
              <a:t>incisional hernia </a:t>
            </a:r>
            <a:r>
              <a:rPr lang="en-US" sz="2800" dirty="0"/>
              <a:t>repair).</a:t>
            </a:r>
            <a:endParaRPr lang="en-US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5241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Inclusion criteria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At increased risk of postoperative </a:t>
            </a:r>
            <a:r>
              <a:rPr lang="en-US" sz="2800" dirty="0" smtClean="0"/>
              <a:t>complications( 1 of followings)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858340"/>
            <a:ext cx="723756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Age ≥70 years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Coronary heart disease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DM on medication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Renal impairment </a:t>
            </a:r>
            <a:r>
              <a:rPr lang="en-US" sz="2400" dirty="0"/>
              <a:t>(Cr&gt;2.8 mg/dl)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Morbid obesity</a:t>
            </a:r>
            <a:r>
              <a:rPr lang="en-US" sz="2400" dirty="0"/>
              <a:t> (BMI ≥35 kg/m2) 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Preoperative serum </a:t>
            </a:r>
            <a:r>
              <a:rPr lang="en-US" sz="2400" dirty="0"/>
              <a:t>albumin &lt;30 g/L 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Anaerobic threshold </a:t>
            </a:r>
            <a:r>
              <a:rPr lang="en-US" sz="2400" dirty="0"/>
              <a:t>(if done) &lt;12 </a:t>
            </a:r>
            <a:r>
              <a:rPr lang="en-US" sz="2400" dirty="0" smtClean="0"/>
              <a:t>mL/kg/min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 2 or more of the following risk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9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Inclusion criteria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At increased risk of postoperative </a:t>
            </a:r>
            <a:r>
              <a:rPr lang="en-US" sz="2800" dirty="0" smtClean="0"/>
              <a:t>complications( 1 of followings)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953231"/>
            <a:ext cx="723756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Or 2 or </a:t>
            </a:r>
            <a:r>
              <a:rPr lang="en-US" sz="2400" dirty="0"/>
              <a:t>more of the following risk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32649" y="3493363"/>
            <a:ext cx="8039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ASA 3 </a:t>
            </a:r>
            <a:r>
              <a:rPr lang="en-US" sz="2400" dirty="0"/>
              <a:t>or 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Chronic respiratory </a:t>
            </a:r>
            <a:r>
              <a:rPr lang="en-US" sz="2400" dirty="0"/>
              <a:t>disease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Obesity BMI </a:t>
            </a:r>
            <a:r>
              <a:rPr lang="en-US" sz="2400" dirty="0"/>
              <a:t>30–35 </a:t>
            </a:r>
            <a:r>
              <a:rPr lang="en-US" sz="2400" dirty="0" smtClean="0"/>
              <a:t>kg/m2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Aortic or </a:t>
            </a:r>
            <a:r>
              <a:rPr lang="en-US" sz="2400" dirty="0"/>
              <a:t>peripheral vascular disease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/>
              <a:t>Hb</a:t>
            </a:r>
            <a:r>
              <a:rPr lang="en-US" sz="2400" dirty="0" smtClean="0"/>
              <a:t> &lt;10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serum creatinine &gt;1.7 mg/</a:t>
            </a:r>
            <a:r>
              <a:rPr lang="en-US" sz="2400" dirty="0" err="1" smtClean="0"/>
              <a:t>dL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anaerobic </a:t>
            </a:r>
            <a:r>
              <a:rPr lang="en-US" sz="2400" dirty="0"/>
              <a:t>threshold (if performed) </a:t>
            </a:r>
            <a:r>
              <a:rPr lang="en-US" sz="2400" dirty="0" smtClean="0"/>
              <a:t>12–14 </a:t>
            </a:r>
            <a:r>
              <a:rPr lang="en-US" sz="2400" dirty="0"/>
              <a:t>mL/kg/min.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957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Exclusion </a:t>
            </a:r>
            <a:r>
              <a:rPr lang="en-US" sz="2800" b="1" dirty="0" smtClean="0"/>
              <a:t>criteria</a:t>
            </a:r>
          </a:p>
          <a:p>
            <a:r>
              <a:rPr lang="en-US" sz="2600" dirty="0"/>
              <a:t>1. Urgent or time-critical surgery</a:t>
            </a:r>
          </a:p>
          <a:p>
            <a:r>
              <a:rPr lang="en-US" sz="2600" dirty="0"/>
              <a:t>2. ASA physical status 5</a:t>
            </a:r>
          </a:p>
          <a:p>
            <a:r>
              <a:rPr lang="en-US" sz="2600" dirty="0"/>
              <a:t>3. </a:t>
            </a:r>
            <a:r>
              <a:rPr lang="en-US" sz="2600" dirty="0" smtClean="0"/>
              <a:t>ESRD requiring </a:t>
            </a:r>
            <a:r>
              <a:rPr lang="en-US" sz="2600" dirty="0"/>
              <a:t>dialysis</a:t>
            </a:r>
          </a:p>
          <a:p>
            <a:r>
              <a:rPr lang="en-US" sz="2600" dirty="0"/>
              <a:t>4. Pulmonary or cardiac </a:t>
            </a:r>
            <a:r>
              <a:rPr lang="en-US" sz="2600" dirty="0" smtClean="0"/>
              <a:t>surgery, Liver </a:t>
            </a:r>
            <a:r>
              <a:rPr lang="en-US" sz="2600" dirty="0"/>
              <a:t>resection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5. Minor </a:t>
            </a:r>
            <a:r>
              <a:rPr lang="en-US" sz="2600" dirty="0"/>
              <a:t>or intermediate surgery, such as </a:t>
            </a:r>
            <a:r>
              <a:rPr lang="en-US" sz="2600" dirty="0" smtClean="0"/>
              <a:t>LC, TURP, Inguinal hernia repair</a:t>
            </a:r>
            <a:endParaRPr lang="en-US" sz="26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313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Patient Selection and </a:t>
            </a:r>
            <a:r>
              <a:rPr lang="en-US" sz="2800" b="1" dirty="0" smtClean="0"/>
              <a:t>Randomization</a:t>
            </a:r>
          </a:p>
          <a:p>
            <a:r>
              <a:rPr lang="en-US" sz="2800" dirty="0" smtClean="0"/>
              <a:t>After enrollment, on the day of surgery</a:t>
            </a:r>
          </a:p>
          <a:p>
            <a:r>
              <a:rPr lang="en-US" sz="2800" dirty="0" smtClean="0"/>
              <a:t>1. Complete </a:t>
            </a:r>
            <a:r>
              <a:rPr lang="en-US" sz="2800" dirty="0"/>
              <a:t>the 12-item </a:t>
            </a:r>
            <a:r>
              <a:rPr lang="en-US" sz="2800" dirty="0" smtClean="0"/>
              <a:t>WHO Disability </a:t>
            </a:r>
            <a:r>
              <a:rPr lang="en-US" sz="2800" dirty="0"/>
              <a:t>Assessment </a:t>
            </a:r>
            <a:r>
              <a:rPr lang="en-US" sz="2800" dirty="0" smtClean="0"/>
              <a:t>Schedule (WHODAS)</a:t>
            </a:r>
          </a:p>
          <a:p>
            <a:r>
              <a:rPr lang="en-US" sz="2800" dirty="0" smtClean="0"/>
              <a:t>2.</a:t>
            </a:r>
            <a:r>
              <a:rPr lang="en-US" sz="2800" dirty="0"/>
              <a:t> randomly </a:t>
            </a:r>
            <a:r>
              <a:rPr lang="en-US" sz="2800" dirty="0" smtClean="0"/>
              <a:t>assigned in </a:t>
            </a:r>
            <a:r>
              <a:rPr lang="en-US" sz="2800" dirty="0"/>
              <a:t>a 1:1 ratio to a trial group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977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2658" r="616" b="10455"/>
          <a:stretch/>
        </p:blipFill>
        <p:spPr>
          <a:xfrm>
            <a:off x="2589649" y="103516"/>
            <a:ext cx="6524899" cy="6409428"/>
          </a:xfrm>
        </p:spPr>
      </p:pic>
    </p:spTree>
    <p:extLst>
      <p:ext uri="{BB962C8B-B14F-4D97-AF65-F5344CB8AC3E}">
        <p14:creationId xmlns:p14="http://schemas.microsoft.com/office/powerpoint/2010/main" val="15729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b="1" dirty="0"/>
              <a:t>WHODAS 2.0 covers 6 Domains of Functioning, including: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Cognition – understanding &amp; communicating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Mobility– moving &amp; getting around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Self-care– hygiene, dressing, eating &amp; staying alone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Getting along– interacting with other people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Life activities– domestic responsibilities, leisure, work &amp; school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Participation– joining in community activities</a:t>
            </a:r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3811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Trial </a:t>
            </a:r>
            <a:r>
              <a:rPr lang="en-US" sz="2800" b="1" dirty="0" smtClean="0"/>
              <a:t>Treatments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liberal intravenous-fluid </a:t>
            </a:r>
            <a:r>
              <a:rPr lang="en-US" sz="2800" dirty="0" smtClean="0"/>
              <a:t>regimen &gt;&gt; control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restrictive intravenous-fluid </a:t>
            </a:r>
            <a:r>
              <a:rPr lang="en-US" sz="2800" dirty="0" smtClean="0"/>
              <a:t>regimen &gt;&gt; intervention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4"/>
          <a:stretch/>
        </p:blipFill>
        <p:spPr>
          <a:xfrm>
            <a:off x="3942272" y="3652707"/>
            <a:ext cx="3363133" cy="2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685" r="69717" b="61636"/>
          <a:stretch/>
        </p:blipFill>
        <p:spPr>
          <a:xfrm>
            <a:off x="8499894" y="5658928"/>
            <a:ext cx="3692106" cy="595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615" y="4684143"/>
            <a:ext cx="6702725" cy="1570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i="1" dirty="0" smtClean="0">
                <a:solidFill>
                  <a:schemeClr val="tx1"/>
                </a:solidFill>
              </a:rPr>
              <a:t>The New England Journal of Medicine</a:t>
            </a:r>
          </a:p>
          <a:p>
            <a:pPr algn="ctr" fontAlgn="base"/>
            <a:r>
              <a:rPr lang="en-US" b="1" i="1" cap="all" dirty="0" smtClean="0">
                <a:solidFill>
                  <a:schemeClr val="tx1"/>
                </a:solidFill>
              </a:rPr>
              <a:t>VOL</a:t>
            </a:r>
            <a:r>
              <a:rPr lang="en-US" b="1" i="1" cap="all" dirty="0">
                <a:solidFill>
                  <a:schemeClr val="tx1"/>
                </a:solidFill>
              </a:rPr>
              <a:t>. 378 NO. </a:t>
            </a:r>
            <a:r>
              <a:rPr lang="en-US" b="1" i="1" cap="all" dirty="0" smtClean="0">
                <a:solidFill>
                  <a:schemeClr val="tx1"/>
                </a:solidFill>
              </a:rPr>
              <a:t>24</a:t>
            </a:r>
            <a:endParaRPr lang="en-US" b="1" i="1" cap="all" dirty="0">
              <a:solidFill>
                <a:schemeClr val="tx1"/>
              </a:solidFill>
            </a:endParaRPr>
          </a:p>
          <a:p>
            <a:pPr algn="ctr" fontAlgn="base"/>
            <a:r>
              <a:rPr lang="en-US" b="1" i="1" dirty="0" smtClean="0">
                <a:solidFill>
                  <a:schemeClr val="tx1"/>
                </a:solidFill>
              </a:rPr>
              <a:t>May 10</a:t>
            </a:r>
            <a:r>
              <a:rPr lang="en-US" b="1" i="1" baseline="30000" dirty="0" smtClean="0">
                <a:solidFill>
                  <a:schemeClr val="tx1"/>
                </a:solidFill>
              </a:rPr>
              <a:t>th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57" t="19622" r="31085" b="26793"/>
          <a:stretch/>
        </p:blipFill>
        <p:spPr>
          <a:xfrm>
            <a:off x="1805756" y="345055"/>
            <a:ext cx="7537381" cy="43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Trial </a:t>
            </a:r>
            <a:r>
              <a:rPr lang="en-US" sz="2800" b="1" dirty="0" smtClean="0"/>
              <a:t>Treatments :</a:t>
            </a:r>
            <a:r>
              <a:rPr lang="en-US" sz="2800" b="1" dirty="0"/>
              <a:t> The liberal intravenous-fluid regimen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IV Bolus </a:t>
            </a:r>
            <a:r>
              <a:rPr lang="en-US" sz="2800" dirty="0"/>
              <a:t>of </a:t>
            </a:r>
            <a:r>
              <a:rPr lang="en-US" sz="2800" dirty="0" smtClean="0"/>
              <a:t>Balance salt crystalloid at </a:t>
            </a:r>
            <a:r>
              <a:rPr lang="en-US" sz="2800" dirty="0"/>
              <a:t>a dose of </a:t>
            </a:r>
            <a:r>
              <a:rPr lang="en-US" sz="2800" b="1" i="1" dirty="0"/>
              <a:t>10 ml/kg </a:t>
            </a:r>
            <a:r>
              <a:rPr lang="en-US" sz="2800" b="1" i="1" dirty="0" smtClean="0"/>
              <a:t> </a:t>
            </a:r>
            <a:r>
              <a:rPr lang="en-US" sz="2800" dirty="0"/>
              <a:t>during the induction of </a:t>
            </a:r>
            <a:r>
              <a:rPr lang="en-US" sz="2800" dirty="0" smtClean="0"/>
              <a:t>anesthesia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Followed by </a:t>
            </a:r>
            <a:r>
              <a:rPr lang="en-US" sz="2800" dirty="0"/>
              <a:t>a dose of </a:t>
            </a:r>
            <a:r>
              <a:rPr lang="en-US" sz="2800" b="1" i="1" dirty="0" smtClean="0"/>
              <a:t>8ml/kg/</a:t>
            </a:r>
            <a:r>
              <a:rPr lang="en-US" sz="2800" b="1" i="1" dirty="0" err="1" smtClean="0"/>
              <a:t>hr</a:t>
            </a: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P</a:t>
            </a:r>
            <a:r>
              <a:rPr lang="en-US" sz="2800" dirty="0" err="1" smtClean="0"/>
              <a:t>eri</a:t>
            </a:r>
            <a:r>
              <a:rPr lang="en-US" sz="2800" dirty="0" smtClean="0"/>
              <a:t>-operative dose reduced </a:t>
            </a:r>
            <a:r>
              <a:rPr lang="en-US" sz="2800" dirty="0"/>
              <a:t>after 4 hours if clinically </a:t>
            </a:r>
            <a:r>
              <a:rPr lang="en-US" sz="2800" dirty="0" smtClean="0"/>
              <a:t>indicated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Fluid volumes </a:t>
            </a:r>
            <a:r>
              <a:rPr lang="en-US" sz="2800" dirty="0"/>
              <a:t>were calculated on </a:t>
            </a:r>
            <a:r>
              <a:rPr lang="en-US" sz="2800" dirty="0" smtClean="0"/>
              <a:t>a maximal BW of </a:t>
            </a:r>
            <a:r>
              <a:rPr lang="en-US" sz="2800" dirty="0"/>
              <a:t>100 </a:t>
            </a:r>
            <a:r>
              <a:rPr lang="en-US" sz="2800" dirty="0" smtClean="0"/>
              <a:t>kg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Postoperative dose were </a:t>
            </a:r>
            <a:r>
              <a:rPr lang="en-US" sz="2800" b="1" i="1" dirty="0"/>
              <a:t>1.5ml/kg/</a:t>
            </a:r>
            <a:r>
              <a:rPr lang="en-US" sz="2800" b="1" i="1" dirty="0" err="1"/>
              <a:t>hr</a:t>
            </a:r>
            <a:r>
              <a:rPr lang="en-US" sz="2800" dirty="0"/>
              <a:t> for at least 24 hours</a:t>
            </a:r>
            <a:endParaRPr lang="th-T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8083" y="5496742"/>
            <a:ext cx="63662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dose could be</a:t>
            </a:r>
            <a:r>
              <a:rPr lang="en-US" b="1" dirty="0" smtClean="0"/>
              <a:t> </a:t>
            </a:r>
            <a:r>
              <a:rPr lang="en-US" b="1" dirty="0"/>
              <a:t>reduced </a:t>
            </a:r>
            <a:r>
              <a:rPr lang="en-US" b="1" dirty="0" smtClean="0"/>
              <a:t>or </a:t>
            </a:r>
            <a:r>
              <a:rPr lang="en-US" b="1" dirty="0"/>
              <a:t>increased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908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Trial </a:t>
            </a:r>
            <a:r>
              <a:rPr lang="en-US" sz="2800" b="1" dirty="0" smtClean="0"/>
              <a:t>Treatments :</a:t>
            </a:r>
            <a:r>
              <a:rPr lang="en-US" sz="2800" b="1" dirty="0"/>
              <a:t> The restrictive intravenous-fluid regimen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Designed to provide a net zero fluid </a:t>
            </a:r>
            <a:r>
              <a:rPr lang="en-US" sz="2800" dirty="0" smtClean="0"/>
              <a:t>balance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IV fluid Bolus </a:t>
            </a:r>
            <a:r>
              <a:rPr lang="en-US" sz="2800" b="1" dirty="0" smtClean="0"/>
              <a:t>≤ </a:t>
            </a:r>
            <a:r>
              <a:rPr lang="en-US" sz="2800" b="1" i="1" dirty="0" smtClean="0"/>
              <a:t>5ml/kg  </a:t>
            </a:r>
            <a:r>
              <a:rPr lang="en-US" sz="2800" dirty="0" smtClean="0"/>
              <a:t>during the induction of anesthesia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Followed by </a:t>
            </a:r>
            <a:r>
              <a:rPr lang="en-US" sz="2800" dirty="0"/>
              <a:t>a dose of </a:t>
            </a:r>
            <a:r>
              <a:rPr lang="en-US" sz="2800" b="1" i="1" dirty="0" smtClean="0"/>
              <a:t>5ml/kg/</a:t>
            </a:r>
            <a:r>
              <a:rPr lang="en-US" sz="2800" b="1" i="1" dirty="0" err="1" smtClean="0"/>
              <a:t>hr</a:t>
            </a:r>
            <a:r>
              <a:rPr lang="en-US" sz="2800" b="1" i="1" dirty="0" smtClean="0"/>
              <a:t> </a:t>
            </a:r>
            <a:r>
              <a:rPr lang="en-US" sz="2800" dirty="0" smtClean="0"/>
              <a:t>until the end of 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Postoperative dose were </a:t>
            </a:r>
            <a:r>
              <a:rPr lang="en-US" sz="2800" b="1" i="1" dirty="0" smtClean="0"/>
              <a:t>0.8ml/kg/</a:t>
            </a:r>
            <a:r>
              <a:rPr lang="en-US" sz="2800" b="1" i="1" dirty="0" err="1" smtClean="0"/>
              <a:t>hr</a:t>
            </a:r>
            <a:r>
              <a:rPr lang="en-US" sz="2800" dirty="0" smtClean="0"/>
              <a:t> </a:t>
            </a:r>
            <a:r>
              <a:rPr lang="en-US" sz="2800" dirty="0"/>
              <a:t>for at least 24 </a:t>
            </a:r>
            <a:r>
              <a:rPr lang="en-US" sz="2800" dirty="0" smtClean="0"/>
              <a:t>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total fluid </a:t>
            </a:r>
            <a:r>
              <a:rPr lang="en-US" sz="2800" dirty="0"/>
              <a:t>during the first </a:t>
            </a:r>
            <a:r>
              <a:rPr lang="en-US" sz="2800" dirty="0" smtClean="0"/>
              <a:t>24-hour period </a:t>
            </a:r>
            <a:r>
              <a:rPr lang="en-US" sz="2800" dirty="0"/>
              <a:t>was expected to be approximately half </a:t>
            </a:r>
            <a:r>
              <a:rPr lang="en-US" sz="2800" dirty="0" smtClean="0"/>
              <a:t>that in </a:t>
            </a:r>
            <a:r>
              <a:rPr lang="en-US" sz="2800" dirty="0"/>
              <a:t>the liberal fluid group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0870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/>
              <a:t>Treatment </a:t>
            </a:r>
            <a:r>
              <a:rPr lang="en-US" sz="2800" b="1" dirty="0" smtClean="0"/>
              <a:t>Assignments : </a:t>
            </a:r>
            <a:r>
              <a:rPr lang="en-US" sz="2800" b="1" dirty="0"/>
              <a:t>Management common to both </a:t>
            </a:r>
            <a:r>
              <a:rPr lang="en-US" sz="2800" b="1" dirty="0" smtClean="0"/>
              <a:t>groups</a:t>
            </a:r>
            <a:endParaRPr lang="en-US" sz="2800" b="1" dirty="0" smtClean="0"/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Bolus colloid or blood </a:t>
            </a:r>
            <a:r>
              <a:rPr lang="en-US" sz="2800" dirty="0" smtClean="0"/>
              <a:t>used </a:t>
            </a:r>
            <a:r>
              <a:rPr lang="en-US" sz="2800" dirty="0"/>
              <a:t>intra-operatively </a:t>
            </a:r>
            <a:r>
              <a:rPr lang="en-US" sz="2800" dirty="0" smtClean="0"/>
              <a:t>to </a:t>
            </a:r>
            <a:r>
              <a:rPr lang="en-US" sz="2800" dirty="0"/>
              <a:t>replace </a:t>
            </a:r>
            <a:r>
              <a:rPr lang="en-US" sz="2800" dirty="0" smtClean="0"/>
              <a:t>blood loss</a:t>
            </a:r>
            <a:endParaRPr lang="en-US" sz="2800" dirty="0"/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Alternative fluid types (other crystalloid, dextrose, or colloid) and electrolytes were allowed postoperatively </a:t>
            </a:r>
            <a:endParaRPr lang="en-US" sz="2800" dirty="0" smtClean="0"/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Oliguria </a:t>
            </a:r>
            <a:r>
              <a:rPr lang="en-US" sz="2800" dirty="0"/>
              <a:t>was not used as an indication for the additional </a:t>
            </a:r>
            <a:r>
              <a:rPr lang="en-US" sz="2800" dirty="0" smtClean="0"/>
              <a:t>IV fluid</a:t>
            </a:r>
            <a:endParaRPr lang="en-US" sz="2800" dirty="0"/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 other </a:t>
            </a:r>
            <a:r>
              <a:rPr lang="en-US" sz="2800" dirty="0" err="1"/>
              <a:t>peri</a:t>
            </a:r>
            <a:r>
              <a:rPr lang="en-US" sz="2800" dirty="0"/>
              <a:t>-operative care was performed according to the discretion and practices of local </a:t>
            </a:r>
            <a:r>
              <a:rPr lang="en-US" sz="2800" dirty="0" smtClean="0"/>
              <a:t>clinicians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339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35296" r="394" b="251"/>
          <a:stretch/>
        </p:blipFill>
        <p:spPr>
          <a:xfrm>
            <a:off x="4001776" y="157965"/>
            <a:ext cx="3826224" cy="6165196"/>
          </a:xfrm>
        </p:spPr>
      </p:pic>
      <p:sp>
        <p:nvSpPr>
          <p:cNvPr id="5" name="TextBox 4"/>
          <p:cNvSpPr txBox="1"/>
          <p:nvPr/>
        </p:nvSpPr>
        <p:spPr>
          <a:xfrm>
            <a:off x="1097280" y="2889849"/>
            <a:ext cx="23446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Liberal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1528" y="2889849"/>
            <a:ext cx="244415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Restrictive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Blinding and Data </a:t>
            </a:r>
            <a:r>
              <a:rPr lang="en-US" sz="2800" b="1" dirty="0" smtClean="0"/>
              <a:t>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Patients were blinded to group allocation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Attending anesthesiologist, medical &amp; nursing </a:t>
            </a:r>
            <a:r>
              <a:rPr lang="en-US" sz="2800" dirty="0"/>
              <a:t>staff </a:t>
            </a:r>
            <a:r>
              <a:rPr lang="en-US" sz="2800" dirty="0" smtClean="0"/>
              <a:t>who </a:t>
            </a:r>
            <a:r>
              <a:rPr lang="en-US" sz="2800" dirty="0"/>
              <a:t>were caring </a:t>
            </a:r>
            <a:r>
              <a:rPr lang="en-US" sz="2800" dirty="0" smtClean="0"/>
              <a:t>for patients were </a:t>
            </a:r>
            <a:r>
              <a:rPr lang="en-US" sz="2800" dirty="0"/>
              <a:t>not </a:t>
            </a:r>
            <a:r>
              <a:rPr lang="en-US" sz="2800" dirty="0" smtClean="0"/>
              <a:t>blinded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research staff members who were responsible for the primary outcome remained blinded and unaware of group 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780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Measurements and Patient </a:t>
            </a:r>
            <a:r>
              <a:rPr lang="en-US" sz="2800" b="1" dirty="0" smtClean="0"/>
              <a:t>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Patients were followed during </a:t>
            </a:r>
            <a:r>
              <a:rPr lang="en-US" sz="2800" dirty="0" smtClean="0"/>
              <a:t>admission &amp; up </a:t>
            </a:r>
            <a:r>
              <a:rPr lang="en-US" sz="2800" dirty="0"/>
              <a:t>to 1 year after </a:t>
            </a:r>
            <a:r>
              <a:rPr lang="en-US" sz="2800" dirty="0" smtClean="0"/>
              <a:t>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WHODAS questionnaires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Repeated on day 30, 3 months, 6 months, and 12 months after surgery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Ascertain survival status and new-onset disability</a:t>
            </a:r>
          </a:p>
        </p:txBody>
      </p:sp>
    </p:spTree>
    <p:extLst>
      <p:ext uri="{BB962C8B-B14F-4D97-AF65-F5344CB8AC3E}">
        <p14:creationId xmlns:p14="http://schemas.microsoft.com/office/powerpoint/2010/main" val="14068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Measurements and Patient </a:t>
            </a:r>
            <a:r>
              <a:rPr lang="en-US" sz="2800" b="1" dirty="0" smtClean="0"/>
              <a:t>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Surgical-site </a:t>
            </a:r>
            <a:r>
              <a:rPr lang="en-US" sz="2800" dirty="0"/>
              <a:t>infection, </a:t>
            </a:r>
            <a:r>
              <a:rPr lang="en-US" sz="2800" dirty="0" smtClean="0"/>
              <a:t>pneumonia, or </a:t>
            </a:r>
            <a:r>
              <a:rPr lang="en-US" sz="2800" dirty="0"/>
              <a:t>other septic complications up to 30 days</a:t>
            </a:r>
            <a:r>
              <a:rPr lang="en-US" sz="2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enal-replacement </a:t>
            </a:r>
            <a:r>
              <a:rPr lang="en-US" sz="2800" dirty="0"/>
              <a:t>therapy up to </a:t>
            </a:r>
            <a:r>
              <a:rPr lang="en-US" sz="2800" dirty="0" smtClean="0"/>
              <a:t>90 days &amp; Death during first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quality </a:t>
            </a:r>
            <a:r>
              <a:rPr lang="en-US" sz="2800" dirty="0"/>
              <a:t>of the </a:t>
            </a:r>
            <a:r>
              <a:rPr lang="en-US" sz="2800" dirty="0" smtClean="0"/>
              <a:t>recovery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 validated </a:t>
            </a:r>
            <a:r>
              <a:rPr lang="en-US" sz="2600" dirty="0"/>
              <a:t>15-item quality-of-recovery </a:t>
            </a:r>
            <a:r>
              <a:rPr lang="en-US" sz="2600" dirty="0" smtClean="0"/>
              <a:t>scale (QoR-15)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At 3 months after surgery</a:t>
            </a:r>
          </a:p>
        </p:txBody>
      </p:sp>
    </p:spTree>
    <p:extLst>
      <p:ext uri="{BB962C8B-B14F-4D97-AF65-F5344CB8AC3E}">
        <p14:creationId xmlns:p14="http://schemas.microsoft.com/office/powerpoint/2010/main" val="27005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Trial </a:t>
            </a:r>
            <a:r>
              <a:rPr lang="en-US" sz="2800" b="1" dirty="0" smtClean="0"/>
              <a:t>Outcomes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primary </a:t>
            </a:r>
            <a:r>
              <a:rPr lang="en-US" sz="2800" dirty="0" smtClean="0"/>
              <a:t>outcome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Secondary </a:t>
            </a:r>
            <a:r>
              <a:rPr lang="en-US" sz="2800" dirty="0" smtClean="0"/>
              <a:t>outcomes</a:t>
            </a:r>
            <a:endParaRPr lang="th-TH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41011" y="2076059"/>
            <a:ext cx="4882551" cy="9747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isability-free </a:t>
            </a:r>
            <a:r>
              <a:rPr lang="en-US" dirty="0"/>
              <a:t>survival</a:t>
            </a:r>
          </a:p>
          <a:p>
            <a:pPr algn="ctr"/>
            <a:r>
              <a:rPr lang="en-US" dirty="0"/>
              <a:t>up to 1 year after surgery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4390844" y="3401939"/>
            <a:ext cx="7297949" cy="29212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Acute kidney injury </a:t>
            </a:r>
            <a:endParaRPr lang="en-US" sz="26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Renal-replacement </a:t>
            </a:r>
            <a:r>
              <a:rPr lang="en-US" sz="2600" dirty="0"/>
              <a:t>therapy at 90 </a:t>
            </a:r>
            <a:r>
              <a:rPr lang="en-US" sz="2600" dirty="0" smtClean="0"/>
              <a:t>days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A composite </a:t>
            </a:r>
            <a:r>
              <a:rPr lang="en-US" sz="2600" dirty="0"/>
              <a:t>of 30-day mortality or </a:t>
            </a:r>
            <a:r>
              <a:rPr lang="en-US" sz="2600" dirty="0" smtClean="0"/>
              <a:t>major septic complications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Serum lactate level, peak </a:t>
            </a:r>
            <a:r>
              <a:rPr lang="en-US" sz="2600" dirty="0"/>
              <a:t>C-reactive </a:t>
            </a:r>
            <a:r>
              <a:rPr lang="en-US" sz="2600" dirty="0" smtClean="0"/>
              <a:t>protein level</a:t>
            </a:r>
            <a:r>
              <a:rPr lang="en-US" sz="2600" dirty="0"/>
              <a:t>, blood transfusion, duration </a:t>
            </a:r>
            <a:r>
              <a:rPr lang="en-US" sz="2600" dirty="0" smtClean="0"/>
              <a:t>in ICU &amp; hospital</a:t>
            </a:r>
            <a:r>
              <a:rPr lang="en-US" sz="2600" dirty="0"/>
              <a:t>, </a:t>
            </a:r>
            <a:r>
              <a:rPr lang="en-US" sz="2600" dirty="0" smtClean="0"/>
              <a:t>unplanned ICU and quality of recovery</a:t>
            </a:r>
          </a:p>
        </p:txBody>
      </p:sp>
    </p:spTree>
    <p:extLst>
      <p:ext uri="{BB962C8B-B14F-4D97-AF65-F5344CB8AC3E}">
        <p14:creationId xmlns:p14="http://schemas.microsoft.com/office/powerpoint/2010/main" val="15691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primary outcome : </a:t>
            </a:r>
            <a:r>
              <a:rPr lang="en-US" sz="2800" b="1" i="1" dirty="0"/>
              <a:t>Disability-free </a:t>
            </a:r>
            <a:r>
              <a:rPr lang="en-US" sz="2800" b="1" i="1" dirty="0" smtClean="0"/>
              <a:t>survival up </a:t>
            </a:r>
            <a:r>
              <a:rPr lang="en-US" sz="2800" b="1" i="1" dirty="0"/>
              <a:t>to 1 year after </a:t>
            </a:r>
            <a:r>
              <a:rPr lang="en-US" sz="2800" b="1" i="1" dirty="0" smtClean="0"/>
              <a:t>surgery</a:t>
            </a: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Disability </a:t>
            </a:r>
            <a:r>
              <a:rPr lang="en-US" sz="2800" dirty="0"/>
              <a:t>was defined </a:t>
            </a:r>
            <a:r>
              <a:rPr lang="en-US" sz="2800" dirty="0" smtClean="0"/>
              <a:t>as a </a:t>
            </a:r>
            <a:r>
              <a:rPr lang="en-US" sz="2800" dirty="0"/>
              <a:t>persistent impairment in health </a:t>
            </a:r>
            <a:r>
              <a:rPr lang="en-US" sz="2800" dirty="0" smtClean="0"/>
              <a:t>status ≥ 6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Measured by </a:t>
            </a:r>
            <a:r>
              <a:rPr lang="en-US" sz="2600" dirty="0"/>
              <a:t>a score of at </a:t>
            </a:r>
            <a:r>
              <a:rPr lang="en-US" sz="2600" dirty="0" smtClean="0"/>
              <a:t>least 24 </a:t>
            </a:r>
            <a:r>
              <a:rPr lang="en-US" sz="2600" dirty="0"/>
              <a:t>points on the WHODAS </a:t>
            </a:r>
            <a:r>
              <a:rPr lang="en-US" sz="2600" dirty="0" smtClean="0"/>
              <a:t>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The WHODAS questionnaire </a:t>
            </a:r>
            <a:r>
              <a:rPr lang="en-US" sz="2600" dirty="0" smtClean="0"/>
              <a:t>was completed </a:t>
            </a:r>
            <a:r>
              <a:rPr lang="en-US" sz="2600" dirty="0"/>
              <a:t>by the patient or by a proxy</a:t>
            </a:r>
            <a:endParaRPr lang="th-TH" sz="2600" b="1" dirty="0"/>
          </a:p>
        </p:txBody>
      </p:sp>
    </p:spTree>
    <p:extLst>
      <p:ext uri="{BB962C8B-B14F-4D97-AF65-F5344CB8AC3E}">
        <p14:creationId xmlns:p14="http://schemas.microsoft.com/office/powerpoint/2010/main" val="3477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5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Secondary </a:t>
            </a:r>
            <a:r>
              <a:rPr lang="en-US" sz="2800" b="1" dirty="0" smtClean="0"/>
              <a:t>outcomes : Define </a:t>
            </a:r>
            <a:r>
              <a:rPr lang="en-US" sz="2800" b="1" dirty="0" smtClean="0"/>
              <a:t>as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Acute kidney injury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KDIGO </a:t>
            </a:r>
            <a:r>
              <a:rPr lang="en-US" sz="2600" b="1" dirty="0" smtClean="0"/>
              <a:t>creatinine criteria, not urine output</a:t>
            </a:r>
            <a:endParaRPr lang="en-US" sz="2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Adjusted post-operative serum creatinine in restrictive group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composite of 30-day mortality or major septic complications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Sepsis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Surgical site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Anastomotic leak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Pneumonia 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pPr marL="0" indent="0"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3827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Around </a:t>
            </a:r>
            <a:r>
              <a:rPr lang="en-US" sz="2800" dirty="0"/>
              <a:t>310 million patients worldwide undergo major surgery each </a:t>
            </a:r>
            <a:r>
              <a:rPr lang="en-US" sz="2800" dirty="0" smtClean="0"/>
              <a:t>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Clinicians have </a:t>
            </a:r>
            <a:r>
              <a:rPr lang="en-US" sz="2800" dirty="0" smtClean="0"/>
              <a:t>traditionally administered </a:t>
            </a:r>
            <a:r>
              <a:rPr lang="en-US" sz="2800" b="1" i="1" dirty="0"/>
              <a:t>generous amounts </a:t>
            </a:r>
            <a:r>
              <a:rPr lang="en-US" sz="2800" dirty="0"/>
              <a:t>of </a:t>
            </a:r>
            <a:r>
              <a:rPr lang="en-US" sz="2800" dirty="0" smtClean="0"/>
              <a:t>intravenous fluids </a:t>
            </a:r>
            <a:r>
              <a:rPr lang="en-US" sz="2800" dirty="0" err="1" smtClean="0"/>
              <a:t>perioperatively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Pre-op fasting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Other fluid deficits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</a:t>
            </a:r>
            <a:r>
              <a:rPr lang="en-US" sz="2600" dirty="0" smtClean="0"/>
              <a:t>nesthesia-induced vasodilation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Hemorrhage &amp; accumulation of fluid </a:t>
            </a:r>
            <a:r>
              <a:rPr lang="en-US" sz="2600" dirty="0"/>
              <a:t>in extravascular spaces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374920" y="3683479"/>
            <a:ext cx="534837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enhance tissue oxygen delivery and maintain urine output</a:t>
            </a:r>
          </a:p>
        </p:txBody>
      </p:sp>
    </p:spTree>
    <p:extLst>
      <p:ext uri="{BB962C8B-B14F-4D97-AF65-F5344CB8AC3E}">
        <p14:creationId xmlns:p14="http://schemas.microsoft.com/office/powerpoint/2010/main" val="16310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Statistical </a:t>
            </a:r>
            <a:r>
              <a:rPr lang="en-US" sz="2800" b="1" dirty="0" smtClean="0"/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modified intention-to-treat 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All the </a:t>
            </a:r>
            <a:r>
              <a:rPr lang="en-US" sz="2600" dirty="0"/>
              <a:t>patients who had </a:t>
            </a:r>
            <a:r>
              <a:rPr lang="en-US" sz="2600" dirty="0" smtClean="0"/>
              <a:t>undergone randomization &amp; induction </a:t>
            </a:r>
            <a:r>
              <a:rPr lang="en-US" sz="2600" dirty="0"/>
              <a:t>of </a:t>
            </a:r>
            <a:r>
              <a:rPr lang="en-US" sz="2600" dirty="0" smtClean="0"/>
              <a:t>anesthesia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target of 2800 patients was initially </a:t>
            </a:r>
            <a:r>
              <a:rPr lang="en-US" sz="2800" dirty="0" smtClean="0"/>
              <a:t>defined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/>
              <a:t>Based upon an expected disability-free survival at 1 year of </a:t>
            </a:r>
            <a:r>
              <a:rPr lang="en-US" sz="2600" dirty="0" smtClean="0"/>
              <a:t>65%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 smtClean="0"/>
              <a:t>Type </a:t>
            </a:r>
            <a:r>
              <a:rPr lang="en-US" sz="2600" dirty="0"/>
              <a:t>I error of 0.05 </a:t>
            </a:r>
            <a:r>
              <a:rPr lang="en-US" sz="2600" dirty="0" smtClean="0"/>
              <a:t>&amp; power </a:t>
            </a:r>
            <a:r>
              <a:rPr lang="en-US" sz="2600" dirty="0"/>
              <a:t>of 90% to detect a hazard ratio of 0.80 using the log-rank </a:t>
            </a:r>
            <a:r>
              <a:rPr lang="en-US" sz="2600" dirty="0" smtClean="0"/>
              <a:t>test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 smtClean="0"/>
              <a:t>Included </a:t>
            </a:r>
            <a:r>
              <a:rPr lang="en-US" sz="2600" dirty="0"/>
              <a:t>additional 5.7% to account for withdrawals </a:t>
            </a:r>
            <a:r>
              <a:rPr lang="en-US" sz="2600" dirty="0" smtClean="0"/>
              <a:t>&amp; loss </a:t>
            </a:r>
            <a:r>
              <a:rPr lang="en-US" sz="2600" dirty="0"/>
              <a:t>to </a:t>
            </a:r>
            <a:r>
              <a:rPr lang="en-US" sz="2600" dirty="0" smtClean="0"/>
              <a:t>follow-up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6607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Statistical </a:t>
            </a:r>
            <a:r>
              <a:rPr lang="en-US" sz="2800" b="1" dirty="0" smtClean="0"/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sample size was increased to 3000 </a:t>
            </a:r>
            <a:r>
              <a:rPr lang="en-US" sz="2800" dirty="0" smtClean="0"/>
              <a:t>after 2578 patients were </a:t>
            </a:r>
            <a:r>
              <a:rPr lang="en-US" sz="2800" dirty="0" err="1" smtClean="0"/>
              <a:t>randomised</a:t>
            </a:r>
            <a:r>
              <a:rPr lang="en-US" sz="2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 greater </a:t>
            </a:r>
            <a:r>
              <a:rPr lang="en-US" sz="2600" dirty="0"/>
              <a:t>than expected disability-free survival rate at 1 </a:t>
            </a:r>
            <a:r>
              <a:rPr lang="en-US" sz="2600" dirty="0" smtClean="0"/>
              <a:t>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This provided a final power of 80% to detect a hazard ratio of </a:t>
            </a:r>
            <a:r>
              <a:rPr lang="en-US" sz="2600" dirty="0" smtClean="0"/>
              <a:t>0.78</a:t>
            </a:r>
            <a:endParaRPr lang="en-US" sz="2600" b="1" dirty="0" smtClean="0"/>
          </a:p>
          <a:p>
            <a:pPr marL="0" indent="0">
              <a:buNone/>
            </a:pP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4714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Statistical </a:t>
            </a:r>
            <a:r>
              <a:rPr lang="en-US" sz="2800" b="1" dirty="0" smtClean="0"/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Primary outcome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 Cox proportional hazards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Kaplan–Meier </a:t>
            </a:r>
            <a:r>
              <a:rPr lang="en-US" sz="2600" dirty="0"/>
              <a:t>survival curves for </a:t>
            </a:r>
            <a:r>
              <a:rPr lang="en-US" sz="2600" dirty="0" smtClean="0"/>
              <a:t>graphical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log-binomial regression or </a:t>
            </a:r>
            <a:r>
              <a:rPr lang="en-US" sz="2600" dirty="0"/>
              <a:t>exact </a:t>
            </a:r>
            <a:r>
              <a:rPr lang="en-US" sz="2600" dirty="0" smtClean="0"/>
              <a:t>logistic regression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Cox proportional hazards </a:t>
            </a:r>
            <a:r>
              <a:rPr lang="en-US" sz="2600" dirty="0" smtClean="0"/>
              <a:t>regression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Linear regression with </a:t>
            </a:r>
            <a:r>
              <a:rPr lang="en-US" sz="2600" dirty="0"/>
              <a:t>robust standard </a:t>
            </a:r>
            <a:r>
              <a:rPr lang="en-US" sz="2600" dirty="0" smtClean="0"/>
              <a:t>errors or </a:t>
            </a:r>
            <a:r>
              <a:rPr lang="en-US" sz="2800" dirty="0"/>
              <a:t>median regression</a:t>
            </a:r>
            <a:endParaRPr lang="en-US" sz="26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53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Statistical </a:t>
            </a:r>
            <a:r>
              <a:rPr lang="en-US" sz="2800" b="1" dirty="0" smtClean="0"/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Subgroup </a:t>
            </a:r>
            <a:r>
              <a:rPr lang="en-US" sz="2800" dirty="0" smtClean="0"/>
              <a:t>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sex</a:t>
            </a:r>
            <a:r>
              <a:rPr lang="en-US" sz="2600" dirty="0"/>
              <a:t>, age quartile, 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Location of trial center </a:t>
            </a:r>
            <a:r>
              <a:rPr lang="en-US" sz="2600" dirty="0"/>
              <a:t>(country</a:t>
            </a:r>
            <a:r>
              <a:rPr lang="en-US" sz="26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Presence or </a:t>
            </a:r>
            <a:r>
              <a:rPr lang="en-US" sz="2600" dirty="0"/>
              <a:t>absence of </a:t>
            </a:r>
            <a:r>
              <a:rPr lang="en-US" sz="2600" dirty="0" smtClean="0"/>
              <a:t>colorectal 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Use or </a:t>
            </a:r>
            <a:r>
              <a:rPr lang="en-US" sz="2600" dirty="0"/>
              <a:t>nonuse of a </a:t>
            </a:r>
            <a:r>
              <a:rPr lang="en-US" sz="2600" dirty="0" smtClean="0"/>
              <a:t>goal-directed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Analyses of </a:t>
            </a:r>
            <a:r>
              <a:rPr lang="en-US" sz="2800" dirty="0" smtClean="0"/>
              <a:t>heterogeneity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</a:t>
            </a:r>
            <a:r>
              <a:rPr lang="en-US" sz="2600" dirty="0" smtClean="0"/>
              <a:t>reatment-by-covariate </a:t>
            </a:r>
            <a:r>
              <a:rPr lang="en-US" sz="2600" dirty="0"/>
              <a:t>terms added to the Cox </a:t>
            </a:r>
            <a:r>
              <a:rPr lang="en-US" sz="2600" dirty="0" smtClean="0"/>
              <a:t>regression models</a:t>
            </a:r>
            <a:endParaRPr lang="en-US" sz="26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54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Patient Enrollment and </a:t>
            </a:r>
            <a:r>
              <a:rPr lang="en-US" sz="2800" b="1" dirty="0" smtClean="0"/>
              <a:t>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47 </a:t>
            </a:r>
            <a:r>
              <a:rPr lang="en-US" sz="2800" dirty="0" err="1"/>
              <a:t>centres</a:t>
            </a:r>
            <a:r>
              <a:rPr lang="en-US" sz="2800" dirty="0"/>
              <a:t> in </a:t>
            </a:r>
            <a:r>
              <a:rPr lang="en-US" sz="2800" dirty="0" smtClean="0"/>
              <a:t>7 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The mean number of patients per site was 64 (range: 1 to </a:t>
            </a:r>
            <a:r>
              <a:rPr lang="en-US" sz="2600" dirty="0" smtClean="0"/>
              <a:t>227)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May </a:t>
            </a:r>
            <a:r>
              <a:rPr lang="en-US" sz="2800" dirty="0"/>
              <a:t>2013 – Sept </a:t>
            </a:r>
            <a:r>
              <a:rPr lang="en-US" sz="2800" dirty="0" smtClean="0"/>
              <a:t>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5223 met eligibility criteria after screening;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3000 </a:t>
            </a:r>
            <a:r>
              <a:rPr lang="en-US" sz="2600" dirty="0"/>
              <a:t>patients were </a:t>
            </a:r>
            <a:r>
              <a:rPr lang="en-US" sz="2600" dirty="0" smtClean="0"/>
              <a:t>randomized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2983 (99.4%) met </a:t>
            </a:r>
            <a:r>
              <a:rPr lang="en-US" sz="2600" dirty="0" smtClean="0"/>
              <a:t>the inclusion </a:t>
            </a:r>
            <a:r>
              <a:rPr lang="en-US" sz="2600" dirty="0"/>
              <a:t>criteria for the modified </a:t>
            </a:r>
            <a:r>
              <a:rPr lang="en-US" sz="2600" dirty="0" smtClean="0"/>
              <a:t>intention-to treat population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72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Demographic </a:t>
            </a:r>
            <a:r>
              <a:rPr lang="en-US" b="1" dirty="0" smtClean="0"/>
              <a:t>&amp; Characteristics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35" t="19120" r="21605" b="18365"/>
          <a:stretch/>
        </p:blipFill>
        <p:spPr>
          <a:xfrm>
            <a:off x="2760452" y="1713750"/>
            <a:ext cx="7151299" cy="4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Demographic </a:t>
            </a:r>
            <a:r>
              <a:rPr lang="en-US" b="1" dirty="0" smtClean="0"/>
              <a:t>&amp; Characteristics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69" t="33600" r="21502" b="18725"/>
          <a:stretch/>
        </p:blipFill>
        <p:spPr>
          <a:xfrm>
            <a:off x="1568828" y="1845734"/>
            <a:ext cx="9115303" cy="4701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137" t="42264" r="26062" b="39622"/>
          <a:stretch/>
        </p:blipFill>
        <p:spPr>
          <a:xfrm>
            <a:off x="1421998" y="2832915"/>
            <a:ext cx="9262133" cy="1857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204" y="4552626"/>
            <a:ext cx="656470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significant differences in baseline characteristics between the two groups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9172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Trial Treatment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95" t="15723" r="26273" b="10314"/>
          <a:stretch/>
        </p:blipFill>
        <p:spPr>
          <a:xfrm>
            <a:off x="2311879" y="148579"/>
            <a:ext cx="7971008" cy="653689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2868" y="2311879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42868" y="2869720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42868" y="3671977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99836" y="4757595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42868" y="5249619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42868" y="5810911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99836" y="6264343"/>
            <a:ext cx="8195094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" y="3153018"/>
            <a:ext cx="11194851" cy="7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Trial Treatment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Patients in the restrictive fluid </a:t>
            </a:r>
            <a:r>
              <a:rPr lang="en-US" sz="2800" b="1" dirty="0" smtClean="0"/>
              <a:t>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More likely to receive </a:t>
            </a:r>
            <a:r>
              <a:rPr lang="en-US" sz="2800" dirty="0"/>
              <a:t>vasopressor support (P = 0.02</a:t>
            </a:r>
            <a:r>
              <a:rPr lang="en-US" sz="2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Lower urine </a:t>
            </a:r>
            <a:r>
              <a:rPr lang="en-US" sz="2800" dirty="0"/>
              <a:t>output (</a:t>
            </a:r>
            <a:r>
              <a:rPr lang="en-US" sz="2800" dirty="0" smtClean="0"/>
              <a:t>P&lt;0.001)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Higher incidence of </a:t>
            </a:r>
            <a:r>
              <a:rPr lang="en-US" sz="2800" dirty="0"/>
              <a:t>oliguria or anuria (</a:t>
            </a:r>
            <a:r>
              <a:rPr lang="en-US" sz="2800" dirty="0" smtClean="0"/>
              <a:t>P&lt;0.001)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Less likely </a:t>
            </a:r>
            <a:r>
              <a:rPr lang="en-US" sz="2800" dirty="0"/>
              <a:t>to require red-cell transfusion (P = </a:t>
            </a:r>
            <a:r>
              <a:rPr lang="en-US" sz="2800" dirty="0" smtClean="0"/>
              <a:t>0.02)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Less gain </a:t>
            </a:r>
            <a:r>
              <a:rPr lang="en-US" sz="2800" dirty="0"/>
              <a:t>weight during the first 2 days after surgery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5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Primary Outcome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87" t="16981" r="21675" b="56981"/>
          <a:stretch/>
        </p:blipFill>
        <p:spPr>
          <a:xfrm>
            <a:off x="922617" y="1845733"/>
            <a:ext cx="10450210" cy="259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374" y="4550977"/>
            <a:ext cx="1045021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Primary </a:t>
            </a:r>
            <a:r>
              <a:rPr lang="en-US" b="1" dirty="0" smtClean="0"/>
              <a:t>outcome</a:t>
            </a:r>
            <a:endParaRPr lang="en-US" dirty="0" smtClean="0"/>
          </a:p>
          <a:p>
            <a:pPr algn="ctr"/>
            <a:r>
              <a:rPr lang="en-US" dirty="0" smtClean="0"/>
              <a:t>No </a:t>
            </a:r>
            <a:r>
              <a:rPr lang="en-US" dirty="0"/>
              <a:t>difference in disability-free survival up to 1 year after surgery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15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Traditional intravenous-fluid </a:t>
            </a:r>
            <a:r>
              <a:rPr lang="en-US" sz="2800" b="1" dirty="0" smtClean="0"/>
              <a:t>regimens </a:t>
            </a:r>
            <a:r>
              <a:rPr lang="en-US" sz="2800" b="1" dirty="0"/>
              <a:t>during abdominal surgery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Deliver up </a:t>
            </a:r>
            <a:r>
              <a:rPr lang="en-US" sz="2800" dirty="0"/>
              <a:t>to 7 liters of fluid on the day of </a:t>
            </a:r>
            <a:r>
              <a:rPr lang="en-US" sz="2800" dirty="0" smtClean="0"/>
              <a:t>surgery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Lead to </a:t>
            </a:r>
            <a:r>
              <a:rPr lang="en-US" sz="2800" dirty="0"/>
              <a:t>tissue edema and weight </a:t>
            </a:r>
            <a:r>
              <a:rPr lang="en-US" sz="2800" dirty="0" smtClean="0"/>
              <a:t>gain of 3-6 kg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Restrictive fluid regimen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Fewer complications </a:t>
            </a:r>
            <a:r>
              <a:rPr lang="en-US" sz="2800" dirty="0"/>
              <a:t>and a shorter hospital </a:t>
            </a:r>
            <a:r>
              <a:rPr lang="en-US" sz="2800" dirty="0" smtClean="0"/>
              <a:t>stay in small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Recent consensus </a:t>
            </a:r>
            <a:r>
              <a:rPr lang="en-US" sz="2800" dirty="0"/>
              <a:t>statements support fluid restriction</a:t>
            </a:r>
          </a:p>
        </p:txBody>
      </p:sp>
    </p:spTree>
    <p:extLst>
      <p:ext uri="{BB962C8B-B14F-4D97-AF65-F5344CB8AC3E}">
        <p14:creationId xmlns:p14="http://schemas.microsoft.com/office/powerpoint/2010/main" val="28682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: Primary Outcome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33" t="14362" r="11299" b="25594"/>
          <a:stretch/>
        </p:blipFill>
        <p:spPr>
          <a:xfrm>
            <a:off x="4310619" y="1737360"/>
            <a:ext cx="5773660" cy="4854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551" y="3303917"/>
            <a:ext cx="4080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Kaplan–Meier survival curves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78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Primary Outcome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28" t="16856" r="21674" b="14717"/>
          <a:stretch/>
        </p:blipFill>
        <p:spPr>
          <a:xfrm>
            <a:off x="1209424" y="72461"/>
            <a:ext cx="9694365" cy="6216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5" y="6276874"/>
            <a:ext cx="3338422" cy="581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424" y="2024370"/>
            <a:ext cx="9564968" cy="646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229266" y="5029200"/>
            <a:ext cx="9545126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3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Secondary Outcomes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60" t="14465" r="16014" b="9811"/>
          <a:stretch/>
        </p:blipFill>
        <p:spPr>
          <a:xfrm>
            <a:off x="1164566" y="905773"/>
            <a:ext cx="9514936" cy="572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r="1063"/>
          <a:stretch/>
        </p:blipFill>
        <p:spPr>
          <a:xfrm>
            <a:off x="1164566" y="284672"/>
            <a:ext cx="9480430" cy="6211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97280" y="2812211"/>
            <a:ext cx="9702992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97280" y="3149298"/>
            <a:ext cx="9702992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97280" y="1724420"/>
            <a:ext cx="9702992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Secondary Outcomes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AKI at </a:t>
            </a:r>
            <a:r>
              <a:rPr lang="en-US" sz="2800" dirty="0"/>
              <a:t>30 days occurred more commonly in the restrictive fluid </a:t>
            </a:r>
            <a:r>
              <a:rPr lang="en-US" sz="2800" dirty="0" smtClean="0"/>
              <a:t>group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/>
              <a:t>Risk Ratio (RR): 1.71 (95% CI 1.29 to 2.27; P &lt; </a:t>
            </a:r>
            <a:r>
              <a:rPr lang="en-US" sz="2600" dirty="0" smtClean="0"/>
              <a:t>0.001)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b="1" i="1" dirty="0" smtClean="0"/>
              <a:t>Absolute </a:t>
            </a:r>
            <a:r>
              <a:rPr lang="en-US" sz="2600" b="1" i="1" dirty="0"/>
              <a:t>Risk Increase (ARI): 3.59% </a:t>
            </a:r>
            <a:r>
              <a:rPr lang="en-US" sz="2600" dirty="0"/>
              <a:t>(95% CI 1.76% to 5.42%; P </a:t>
            </a:r>
            <a:r>
              <a:rPr lang="en-US" sz="2600" dirty="0" smtClean="0"/>
              <a:t>&lt;0.001)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b="1" i="1" dirty="0" smtClean="0"/>
              <a:t>Number </a:t>
            </a:r>
            <a:r>
              <a:rPr lang="en-US" sz="2600" b="1" i="1" dirty="0"/>
              <a:t>needed to harm (NNH): 28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734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Secondary Outcomes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RRT at </a:t>
            </a:r>
            <a:r>
              <a:rPr lang="en-US" sz="2800" dirty="0"/>
              <a:t>90 days occurred more frequently in the restrictive </a:t>
            </a:r>
            <a:r>
              <a:rPr lang="en-US" sz="2800" dirty="0" smtClean="0"/>
              <a:t>fluid therapy group</a:t>
            </a:r>
          </a:p>
          <a:p>
            <a:pPr marL="0" indent="0">
              <a:buNone/>
            </a:pPr>
            <a:r>
              <a:rPr lang="en-US" sz="2800" dirty="0" smtClean="0"/>
              <a:t>But did </a:t>
            </a:r>
            <a:r>
              <a:rPr lang="en-US" sz="2800" dirty="0"/>
              <a:t>not reach statistical significance after adjustment for multiple </a:t>
            </a:r>
            <a:r>
              <a:rPr lang="en-US" sz="2800" dirty="0" smtClean="0"/>
              <a:t>analyses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Restrictive </a:t>
            </a:r>
            <a:r>
              <a:rPr lang="en-US" sz="2600" dirty="0"/>
              <a:t>fluid group 0.9% vs Liberal fluid group </a:t>
            </a:r>
            <a:r>
              <a:rPr lang="en-US" sz="2600" dirty="0" smtClean="0"/>
              <a:t>0.3%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Risk </a:t>
            </a:r>
            <a:r>
              <a:rPr lang="en-US" sz="2600" dirty="0"/>
              <a:t>Ratio: 3.27 (95% CI 1.01 to 13.8; P = </a:t>
            </a:r>
            <a:r>
              <a:rPr lang="en-US" sz="2600" dirty="0" smtClean="0"/>
              <a:t>0.048)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i="1" dirty="0" smtClean="0"/>
              <a:t>Threshold </a:t>
            </a:r>
            <a:r>
              <a:rPr lang="en-US" sz="2600" b="1" i="1" dirty="0"/>
              <a:t>to reject null hypothesis was P = 0.004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09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Secondary Outcomes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Surgical site infection </a:t>
            </a:r>
            <a:r>
              <a:rPr lang="en-US" sz="2800" dirty="0" smtClean="0"/>
              <a:t>occurred </a:t>
            </a:r>
            <a:r>
              <a:rPr lang="en-US" sz="2800" dirty="0"/>
              <a:t>more frequently in the restrictive fluid </a:t>
            </a:r>
            <a:r>
              <a:rPr lang="en-US" sz="2800" dirty="0" smtClean="0"/>
              <a:t>group </a:t>
            </a:r>
          </a:p>
          <a:p>
            <a:pPr marL="0" indent="0">
              <a:buNone/>
            </a:pPr>
            <a:r>
              <a:rPr lang="en-US" sz="2800" dirty="0" smtClean="0"/>
              <a:t>But this </a:t>
            </a:r>
            <a:r>
              <a:rPr lang="en-US" sz="2800" dirty="0"/>
              <a:t>again was not significant after appropriate </a:t>
            </a:r>
            <a:r>
              <a:rPr lang="en-US" sz="2800" dirty="0" smtClean="0"/>
              <a:t>adjustment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Restrictive </a:t>
            </a:r>
            <a:r>
              <a:rPr lang="en-US" sz="2600" dirty="0"/>
              <a:t>fluid group 16.5% vs Liberal fluid group </a:t>
            </a:r>
            <a:r>
              <a:rPr lang="en-US" sz="2600" dirty="0" smtClean="0"/>
              <a:t>13.6%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Risk </a:t>
            </a:r>
            <a:r>
              <a:rPr lang="en-US" sz="2600" dirty="0"/>
              <a:t>Ratio: 1.22 (95% CI 1.03 to 1.45; P = </a:t>
            </a:r>
            <a:r>
              <a:rPr lang="en-US" sz="2600" dirty="0" smtClean="0"/>
              <a:t>0.02)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i="1" dirty="0" smtClean="0"/>
              <a:t>Threshold </a:t>
            </a:r>
            <a:r>
              <a:rPr lang="en-US" sz="2600" b="1" i="1" dirty="0"/>
              <a:t>to reject null hypothesis was P = 0.003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134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: </a:t>
            </a:r>
            <a:r>
              <a:rPr lang="en-US" b="1" dirty="0"/>
              <a:t>Sensitivity Analyses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05" y="181985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Patients alive </a:t>
            </a:r>
            <a:r>
              <a:rPr lang="en-US" sz="2800" dirty="0"/>
              <a:t>and free of </a:t>
            </a:r>
            <a:r>
              <a:rPr lang="en-US" sz="2800" dirty="0" smtClean="0"/>
              <a:t>new-onset disability </a:t>
            </a:r>
            <a:r>
              <a:rPr lang="en-US" sz="2800" dirty="0"/>
              <a:t>at 1 year was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81.4</a:t>
            </a:r>
            <a:r>
              <a:rPr lang="en-US" sz="2600" dirty="0"/>
              <a:t>% in the </a:t>
            </a:r>
            <a:r>
              <a:rPr lang="en-US" sz="2600" dirty="0" smtClean="0"/>
              <a:t>restrictive fluid group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83.3</a:t>
            </a:r>
            <a:r>
              <a:rPr lang="en-US" sz="2600" dirty="0"/>
              <a:t>% in the liberal </a:t>
            </a:r>
            <a:r>
              <a:rPr lang="en-US" sz="2600" dirty="0" smtClean="0"/>
              <a:t>fluid group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 </a:t>
            </a:r>
            <a:r>
              <a:rPr lang="en-US" sz="2600" dirty="0"/>
              <a:t>= 0.13 by Cox </a:t>
            </a:r>
            <a:r>
              <a:rPr lang="en-US" sz="2600" dirty="0" smtClean="0"/>
              <a:t>regression</a:t>
            </a:r>
          </a:p>
          <a:p>
            <a:endParaRPr lang="en-US" sz="2800" dirty="0" smtClean="0"/>
          </a:p>
          <a:p>
            <a:r>
              <a:rPr lang="en-US" sz="2800" dirty="0" smtClean="0"/>
              <a:t>Results </a:t>
            </a:r>
            <a:r>
              <a:rPr lang="en-US" sz="2800" dirty="0"/>
              <a:t>were largely unchanged </a:t>
            </a:r>
            <a:r>
              <a:rPr lang="en-US" sz="2800" dirty="0" smtClean="0"/>
              <a:t>after adjustment </a:t>
            </a:r>
            <a:r>
              <a:rPr lang="en-US" sz="2800" dirty="0"/>
              <a:t>for stratification factors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438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This international </a:t>
            </a:r>
            <a:r>
              <a:rPr lang="en-US" sz="2800" b="1" dirty="0"/>
              <a:t>trial evaluating 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/>
              <a:t>Disability-free survival </a:t>
            </a:r>
            <a:r>
              <a:rPr lang="en-US" sz="2800" dirty="0"/>
              <a:t>and </a:t>
            </a:r>
            <a:r>
              <a:rPr lang="en-US" sz="2800" b="1" i="1" dirty="0"/>
              <a:t>rates of serious complications </a:t>
            </a:r>
            <a:r>
              <a:rPr lang="en-US" sz="2800" dirty="0"/>
              <a:t>among at-risk patients undergoing major abdominal </a:t>
            </a:r>
            <a:r>
              <a:rPr lang="en-US" sz="2800" dirty="0" smtClean="0"/>
              <a:t>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Compare the administration </a:t>
            </a:r>
            <a:r>
              <a:rPr lang="en-US" sz="2800" dirty="0"/>
              <a:t>of </a:t>
            </a:r>
            <a:r>
              <a:rPr lang="en-US" sz="2800" dirty="0" smtClean="0"/>
              <a:t>IV fluid </a:t>
            </a:r>
          </a:p>
          <a:p>
            <a:pPr algn="ctr"/>
            <a:r>
              <a:rPr lang="en-US" sz="2800" b="1" dirty="0" smtClean="0"/>
              <a:t>A restrictive regimen </a:t>
            </a:r>
            <a:r>
              <a:rPr lang="en-US" sz="2800" dirty="0" smtClean="0"/>
              <a:t>VS </a:t>
            </a:r>
            <a:r>
              <a:rPr lang="en-US" sz="2800" b="1" dirty="0"/>
              <a:t>a </a:t>
            </a:r>
            <a:r>
              <a:rPr lang="en-US" sz="2800" b="1" dirty="0" smtClean="0"/>
              <a:t>liberal fluid regimen</a:t>
            </a:r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8414" y="4485736"/>
            <a:ext cx="831586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Rate of disability-free survival was not significantly difference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patients </a:t>
            </a:r>
            <a:r>
              <a:rPr lang="en-US" dirty="0"/>
              <a:t>in the </a:t>
            </a:r>
            <a:r>
              <a:rPr lang="en-US" dirty="0" smtClean="0"/>
              <a:t>restrictive fluid </a:t>
            </a:r>
            <a:r>
              <a:rPr lang="en-US" dirty="0"/>
              <a:t>group had a significantly higher risk of </a:t>
            </a:r>
            <a:r>
              <a:rPr lang="en-US" dirty="0" smtClean="0"/>
              <a:t>AKI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89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05" y="181985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Perioperative intravenous-fluid </a:t>
            </a:r>
            <a:r>
              <a:rPr lang="en-US" sz="2800" b="1" dirty="0" smtClean="0"/>
              <a:t>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Restore &amp; maintain body water, electrolytes, and organ perfusion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Inappropriate fluid balance approaches </a:t>
            </a:r>
            <a:r>
              <a:rPr lang="en-US" sz="2800" dirty="0"/>
              <a:t>can be </a:t>
            </a:r>
            <a:r>
              <a:rPr lang="en-US" sz="2800" dirty="0" smtClean="0"/>
              <a:t>harmful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Acute kidney </a:t>
            </a:r>
            <a:r>
              <a:rPr lang="en-US" sz="2600" dirty="0"/>
              <a:t>injury may result from </a:t>
            </a:r>
            <a:r>
              <a:rPr lang="en-US" sz="2600" dirty="0" smtClean="0"/>
              <a:t>inadequate or </a:t>
            </a:r>
            <a:r>
              <a:rPr lang="en-US" sz="2600" dirty="0"/>
              <a:t>excessive </a:t>
            </a:r>
            <a:r>
              <a:rPr lang="en-US" sz="2600" dirty="0" smtClean="0"/>
              <a:t>administration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70670" y="4623759"/>
            <a:ext cx="682349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Restricting intravenous-fluid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administration </a:t>
            </a:r>
          </a:p>
          <a:p>
            <a:pPr algn="ct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increased the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risk of acute kidney injury</a:t>
            </a:r>
            <a:endParaRPr lang="th-TH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05" y="1819854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In this </a:t>
            </a:r>
            <a:r>
              <a:rPr lang="en-US" sz="2800" b="1" dirty="0"/>
              <a:t>trial </a:t>
            </a:r>
            <a:r>
              <a:rPr lang="en-US" sz="2800" b="1" dirty="0" smtClean="0"/>
              <a:t>: </a:t>
            </a:r>
            <a:r>
              <a:rPr lang="en-US" sz="2800" b="1" dirty="0" smtClean="0"/>
              <a:t>Amount of IV fluid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Restrictive fluid </a:t>
            </a:r>
            <a:r>
              <a:rPr lang="en-US" sz="2800" dirty="0"/>
              <a:t>group received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 median of 1.7 </a:t>
            </a:r>
            <a:r>
              <a:rPr lang="en-US" sz="2600" dirty="0"/>
              <a:t>liters </a:t>
            </a:r>
            <a:r>
              <a:rPr lang="en-US" sz="2600" dirty="0" smtClean="0"/>
              <a:t>intraoperatively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Additional 1.9 </a:t>
            </a:r>
            <a:r>
              <a:rPr lang="en-US" sz="2600" dirty="0"/>
              <a:t>liters during </a:t>
            </a:r>
            <a:r>
              <a:rPr lang="en-US" sz="2600" dirty="0" smtClean="0"/>
              <a:t>the 24-hour </a:t>
            </a:r>
            <a:r>
              <a:rPr lang="en-US" sz="2600" dirty="0"/>
              <a:t>postoperative 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Liberal fluid </a:t>
            </a:r>
            <a:r>
              <a:rPr lang="en-US" sz="2800" dirty="0"/>
              <a:t>group received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 median of </a:t>
            </a:r>
            <a:r>
              <a:rPr lang="en-US" sz="2600" dirty="0" smtClean="0"/>
              <a:t>3.0 </a:t>
            </a:r>
            <a:r>
              <a:rPr lang="en-US" sz="2600" dirty="0"/>
              <a:t>liters </a:t>
            </a:r>
            <a:r>
              <a:rPr lang="en-US" sz="2600" dirty="0" smtClean="0"/>
              <a:t>intraoperatively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Additional 3.0 </a:t>
            </a:r>
            <a:r>
              <a:rPr lang="en-US" sz="2600" dirty="0"/>
              <a:t>liters during the first </a:t>
            </a:r>
            <a:r>
              <a:rPr lang="en-US" sz="2600" dirty="0" smtClean="0"/>
              <a:t>24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Similar to the amount recorded in registry data and pooled analyses of trials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03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b="1" dirty="0" smtClean="0"/>
              <a:t>Enhanced recovery after surgery (ERAS) pathways</a:t>
            </a:r>
          </a:p>
          <a:p>
            <a:pPr marL="201168" lvl="1" indent="0">
              <a:buNone/>
            </a:pPr>
            <a:r>
              <a:rPr lang="en-US" sz="2800" dirty="0" smtClean="0"/>
              <a:t>Restricting fluids to achieve zero balance is a key component.</a:t>
            </a:r>
          </a:p>
          <a:p>
            <a:pPr marL="201168" lvl="1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20" y="3355673"/>
            <a:ext cx="5405938" cy="28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05" y="181985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Findings in this study should </a:t>
            </a:r>
            <a:r>
              <a:rPr lang="en-US" sz="2800" dirty="0"/>
              <a:t>not be used to </a:t>
            </a:r>
            <a:r>
              <a:rPr lang="en-US" sz="2800" dirty="0" smtClean="0"/>
              <a:t>support excessive </a:t>
            </a:r>
            <a:r>
              <a:rPr lang="en-US" sz="2800" dirty="0"/>
              <a:t>administration of </a:t>
            </a:r>
            <a:r>
              <a:rPr lang="en-US" sz="2800" dirty="0" smtClean="0"/>
              <a:t>IV fluid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There </a:t>
            </a:r>
            <a:r>
              <a:rPr lang="en-US" sz="2600" dirty="0"/>
              <a:t>is a belief </a:t>
            </a:r>
            <a:r>
              <a:rPr lang="en-US" sz="2600" dirty="0" smtClean="0"/>
              <a:t>that fluid-induced </a:t>
            </a:r>
            <a:r>
              <a:rPr lang="en-US" sz="2600" dirty="0"/>
              <a:t>edema impairs wound </a:t>
            </a:r>
            <a:r>
              <a:rPr lang="en-US" sz="2600" dirty="0" smtClean="0"/>
              <a:t>healing</a:t>
            </a:r>
          </a:p>
          <a:p>
            <a:endParaRPr lang="en-US" sz="2800" dirty="0" smtClean="0"/>
          </a:p>
          <a:p>
            <a:r>
              <a:rPr lang="en-US" sz="2800" dirty="0" smtClean="0"/>
              <a:t>A higher </a:t>
            </a:r>
            <a:r>
              <a:rPr lang="en-US" sz="2800" dirty="0"/>
              <a:t>rate of </a:t>
            </a:r>
            <a:r>
              <a:rPr lang="en-US" sz="2800" dirty="0" smtClean="0"/>
              <a:t>surgical site infection </a:t>
            </a:r>
            <a:r>
              <a:rPr lang="en-US" sz="2800" dirty="0"/>
              <a:t>in the restrictive fluid group,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Wound or </a:t>
            </a:r>
            <a:r>
              <a:rPr lang="en-US" sz="2600" dirty="0"/>
              <a:t>anastomotic </a:t>
            </a:r>
            <a:r>
              <a:rPr lang="en-US" sz="2600" dirty="0" err="1"/>
              <a:t>hypoperfusion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84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05" y="181985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Clinicians not blinded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Less than </a:t>
            </a:r>
            <a:r>
              <a:rPr lang="en-US" sz="2800" dirty="0"/>
              <a:t>half of the patients were treated </a:t>
            </a:r>
            <a:r>
              <a:rPr lang="en-US" sz="2800" dirty="0" smtClean="0"/>
              <a:t>according to ERAS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Fluid administration after 24 hours of surgery was not controlled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Many patients were not weighed on days 1-3</a:t>
            </a:r>
            <a:endParaRPr lang="en-US" sz="2800" dirty="0" smtClean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50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th-TH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/>
              <a:t>Among patients at increased risk for complications during elective major abdominal </a:t>
            </a:r>
            <a:r>
              <a:rPr lang="en-US" sz="2800" dirty="0" smtClean="0"/>
              <a:t>surgery </a:t>
            </a:r>
          </a:p>
          <a:p>
            <a:pPr fontAlgn="base"/>
            <a:r>
              <a:rPr lang="en-US" sz="2800" dirty="0" smtClean="0"/>
              <a:t>“</a:t>
            </a:r>
            <a:r>
              <a:rPr lang="en-US" sz="2800" i="1" dirty="0" smtClean="0"/>
              <a:t>A restrictive </a:t>
            </a:r>
            <a:r>
              <a:rPr lang="en-US" sz="2800" i="1" dirty="0"/>
              <a:t>fluid regimen </a:t>
            </a:r>
            <a:r>
              <a:rPr lang="en-US" sz="2800" b="1" i="1" dirty="0"/>
              <a:t>was not associated with a higher rate of disability-free survival</a:t>
            </a:r>
            <a:r>
              <a:rPr lang="en-US" sz="2800" i="1" dirty="0"/>
              <a:t> than a liberal fluid regimen </a:t>
            </a:r>
            <a:r>
              <a:rPr lang="en-US" sz="2800" i="1" dirty="0" smtClean="0"/>
              <a:t>but </a:t>
            </a:r>
            <a:r>
              <a:rPr lang="en-US" sz="2800" b="1" i="1" dirty="0" smtClean="0"/>
              <a:t>associated </a:t>
            </a:r>
            <a:r>
              <a:rPr lang="en-US" sz="2800" b="1" i="1" dirty="0"/>
              <a:t>with a higher rate of acute kidney </a:t>
            </a:r>
            <a:r>
              <a:rPr lang="en-US" sz="2800" b="1" i="1" dirty="0" smtClean="0"/>
              <a:t>injury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0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Critical Appraisal : RCT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Does this study address a clear question?</a:t>
            </a:r>
            <a:endParaRPr lang="th-TH" sz="2600" dirty="0"/>
          </a:p>
        </p:txBody>
      </p:sp>
      <p:pic>
        <p:nvPicPr>
          <p:cNvPr id="4" name="Content Placeholder 3" descr="appraise.jpg"/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2667000" y="2319311"/>
            <a:ext cx="6858000" cy="3857652"/>
          </a:xfrm>
          <a:prstGeom prst="rect">
            <a:avLst/>
          </a:prstGeom>
        </p:spPr>
      </p:pic>
      <p:sp>
        <p:nvSpPr>
          <p:cNvPr id="6" name="Flowchart: Summing Junction 5"/>
          <p:cNvSpPr/>
          <p:nvPr/>
        </p:nvSpPr>
        <p:spPr>
          <a:xfrm>
            <a:off x="7328305" y="3286124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Summing Junction 6"/>
          <p:cNvSpPr/>
          <p:nvPr/>
        </p:nvSpPr>
        <p:spPr>
          <a:xfrm>
            <a:off x="7328305" y="3929066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/>
          <p:cNvSpPr/>
          <p:nvPr/>
        </p:nvSpPr>
        <p:spPr>
          <a:xfrm>
            <a:off x="7328305" y="4643446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lowchart: Summing Junction 8"/>
          <p:cNvSpPr/>
          <p:nvPr/>
        </p:nvSpPr>
        <p:spPr>
          <a:xfrm>
            <a:off x="7328305" y="5286388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5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Critical Appraisal : RCT</a:t>
            </a:r>
            <a:endParaRPr lang="th-TH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Are the results of this single trial valid?</a:t>
            </a:r>
            <a:endParaRPr lang="th-TH" sz="2600" dirty="0"/>
          </a:p>
        </p:txBody>
      </p:sp>
      <p:pic>
        <p:nvPicPr>
          <p:cNvPr id="6" name="Content Placeholder 3" descr="appraise2.jpg"/>
          <p:cNvPicPr>
            <a:picLocks noChangeAspect="1"/>
          </p:cNvPicPr>
          <p:nvPr/>
        </p:nvPicPr>
        <p:blipFill>
          <a:blip r:embed="rId3"/>
          <a:srcRect l="13616" t="45142" r="12728" b="10663"/>
          <a:stretch>
            <a:fillRect/>
          </a:stretch>
        </p:blipFill>
        <p:spPr>
          <a:xfrm>
            <a:off x="2667000" y="2320804"/>
            <a:ext cx="6858000" cy="3929090"/>
          </a:xfrm>
          <a:prstGeom prst="rect">
            <a:avLst/>
          </a:prstGeom>
        </p:spPr>
      </p:pic>
      <p:sp>
        <p:nvSpPr>
          <p:cNvPr id="7" name="Flowchart: Summing Junction 6"/>
          <p:cNvSpPr/>
          <p:nvPr/>
        </p:nvSpPr>
        <p:spPr>
          <a:xfrm>
            <a:off x="7335514" y="2931361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/>
          <p:cNvSpPr/>
          <p:nvPr/>
        </p:nvSpPr>
        <p:spPr>
          <a:xfrm>
            <a:off x="8121935" y="3555411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lowchart: Summing Junction 8"/>
          <p:cNvSpPr/>
          <p:nvPr/>
        </p:nvSpPr>
        <p:spPr>
          <a:xfrm>
            <a:off x="7328305" y="5429264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lowchart: Summing Junction 9"/>
          <p:cNvSpPr/>
          <p:nvPr/>
        </p:nvSpPr>
        <p:spPr>
          <a:xfrm>
            <a:off x="7328305" y="4418465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Critical Appraisal : RCT</a:t>
            </a:r>
            <a:endParaRPr lang="th-TH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Are the results of this single trial valid?</a:t>
            </a:r>
            <a:endParaRPr lang="th-TH" sz="2600" dirty="0"/>
          </a:p>
        </p:txBody>
      </p:sp>
      <p:pic>
        <p:nvPicPr>
          <p:cNvPr id="8" name="Content Placeholder 5" descr="Clip_7.jpg"/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969447" y="2300818"/>
            <a:ext cx="7544442" cy="4479544"/>
          </a:xfrm>
          <a:prstGeom prst="rect">
            <a:avLst/>
          </a:prstGeom>
        </p:spPr>
      </p:pic>
      <p:sp>
        <p:nvSpPr>
          <p:cNvPr id="9" name="Flowchart: Summing Junction 8"/>
          <p:cNvSpPr/>
          <p:nvPr/>
        </p:nvSpPr>
        <p:spPr>
          <a:xfrm>
            <a:off x="9010891" y="2976826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11" name="Flowchart: Summing Junction 10"/>
          <p:cNvSpPr/>
          <p:nvPr/>
        </p:nvSpPr>
        <p:spPr>
          <a:xfrm>
            <a:off x="7087201" y="4192260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lowchart: Summing Junction 11"/>
          <p:cNvSpPr/>
          <p:nvPr/>
        </p:nvSpPr>
        <p:spPr>
          <a:xfrm>
            <a:off x="7152064" y="5541408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9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Critical Appraisal : RCT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were the results?</a:t>
            </a:r>
            <a:endParaRPr lang="th-TH" sz="2600" dirty="0"/>
          </a:p>
        </p:txBody>
      </p:sp>
      <p:pic>
        <p:nvPicPr>
          <p:cNvPr id="4" name="Content Placeholder 4" descr="4.jpg"/>
          <p:cNvPicPr>
            <a:picLocks noChangeAspect="1"/>
          </p:cNvPicPr>
          <p:nvPr/>
        </p:nvPicPr>
        <p:blipFill>
          <a:blip r:embed="rId3"/>
          <a:srcRect l="13616" t="15152" r="12728" b="48545"/>
          <a:stretch>
            <a:fillRect/>
          </a:stretch>
        </p:blipFill>
        <p:spPr>
          <a:xfrm>
            <a:off x="2667000" y="2357430"/>
            <a:ext cx="7086600" cy="3714776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20154" y="3564115"/>
            <a:ext cx="3247205" cy="58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or Risk ratio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7649777" y="5286388"/>
            <a:ext cx="1125149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64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Critical Appraisal : RCT</a:t>
            </a:r>
            <a:endParaRPr lang="th-TH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Can I apply these valid, important results to my patients?</a:t>
            </a:r>
            <a:endParaRPr lang="th-TH" sz="2600" dirty="0"/>
          </a:p>
        </p:txBody>
      </p:sp>
      <p:pic>
        <p:nvPicPr>
          <p:cNvPr id="9" name="Content Placeholder 6" descr="5.jpg"/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667000" y="2383002"/>
            <a:ext cx="6858000" cy="3793961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7328473" y="4919821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lowchart: Summing Junction 10"/>
          <p:cNvSpPr/>
          <p:nvPr/>
        </p:nvSpPr>
        <p:spPr>
          <a:xfrm>
            <a:off x="7328305" y="5462583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lowchart: Summing Junction 11"/>
          <p:cNvSpPr/>
          <p:nvPr/>
        </p:nvSpPr>
        <p:spPr>
          <a:xfrm>
            <a:off x="7247937" y="3601322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lowchart: Summing Junction 12"/>
          <p:cNvSpPr/>
          <p:nvPr/>
        </p:nvSpPr>
        <p:spPr>
          <a:xfrm>
            <a:off x="9042817" y="3000372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0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evidence </a:t>
            </a:r>
            <a:r>
              <a:rPr lang="en-US" sz="2800" dirty="0"/>
              <a:t>for fluid </a:t>
            </a:r>
            <a:r>
              <a:rPr lang="en-US" sz="2800" dirty="0" smtClean="0"/>
              <a:t>restriction during &amp; after abdominal surgery is inconclusive</a:t>
            </a:r>
          </a:p>
          <a:p>
            <a:endParaRPr lang="th-T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0533" y="2446607"/>
            <a:ext cx="6461185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Fluid restriction could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Increase the risk of hypotension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Decrease perfusion to the kidneys &amp; vital organs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Leading to organ dysfunction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0533" y="4377030"/>
            <a:ext cx="6461185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Excessive intravenous fluids may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Increase pulmonary complications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Acute kidney injury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Poor wound healing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4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most </a:t>
            </a:r>
            <a:r>
              <a:rPr lang="en-US" sz="2800" dirty="0"/>
              <a:t>effective intravenous-fluid </a:t>
            </a:r>
            <a:r>
              <a:rPr lang="en-US" sz="2800" dirty="0" smtClean="0"/>
              <a:t>regimen is unclear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Restrictive versus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Liberal Fluid Therapy in Major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Abdominal Surgery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(RELIEF)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Compare </a:t>
            </a:r>
            <a:r>
              <a:rPr lang="en-US" sz="2800" b="1" i="1" dirty="0" smtClean="0"/>
              <a:t>a restrictive regimen </a:t>
            </a:r>
            <a:r>
              <a:rPr lang="en-US" sz="2800" dirty="0" smtClean="0"/>
              <a:t>with </a:t>
            </a:r>
            <a:r>
              <a:rPr lang="en-US" sz="2800" b="1" i="1" dirty="0"/>
              <a:t>a </a:t>
            </a:r>
            <a:r>
              <a:rPr lang="en-US" sz="2800" b="1" i="1" dirty="0" smtClean="0"/>
              <a:t>traditional </a:t>
            </a:r>
            <a:r>
              <a:rPr lang="en-US" sz="2800" b="1" i="1" dirty="0"/>
              <a:t>(</a:t>
            </a:r>
            <a:r>
              <a:rPr lang="en-US" sz="2800" b="1" i="1" dirty="0" smtClean="0"/>
              <a:t>liberal) regimen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patients </a:t>
            </a:r>
            <a:r>
              <a:rPr lang="en-US" sz="2800" dirty="0"/>
              <a:t>who had an increased risk </a:t>
            </a:r>
            <a:r>
              <a:rPr lang="en-US" sz="2800" dirty="0" smtClean="0"/>
              <a:t>of complications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While undergoing </a:t>
            </a:r>
            <a:r>
              <a:rPr lang="en-US" sz="2800" dirty="0"/>
              <a:t>major </a:t>
            </a:r>
            <a:r>
              <a:rPr lang="en-US" sz="2800" dirty="0" smtClean="0"/>
              <a:t>abdominal surgery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170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Hypothesis</a:t>
            </a:r>
          </a:p>
          <a:p>
            <a:r>
              <a:rPr lang="en-US" sz="3200" i="1" dirty="0" smtClean="0"/>
              <a:t>“</a:t>
            </a:r>
            <a:r>
              <a:rPr lang="en-US" sz="3200" b="1" i="1" dirty="0"/>
              <a:t>A</a:t>
            </a:r>
            <a:r>
              <a:rPr lang="en-US" sz="3200" b="1" i="1" dirty="0" smtClean="0"/>
              <a:t> restrictive </a:t>
            </a:r>
            <a:r>
              <a:rPr lang="en-US" sz="3200" b="1" i="1" dirty="0"/>
              <a:t>fluid regimen </a:t>
            </a:r>
            <a:r>
              <a:rPr lang="en-US" sz="3200" dirty="0"/>
              <a:t>in adults undergoing such</a:t>
            </a:r>
          </a:p>
          <a:p>
            <a:r>
              <a:rPr lang="en-US" sz="3200" dirty="0"/>
              <a:t>surgery would lead to </a:t>
            </a:r>
            <a:r>
              <a:rPr lang="en-US" sz="3200" b="1" dirty="0"/>
              <a:t>a lower rate of complications</a:t>
            </a:r>
          </a:p>
          <a:p>
            <a:r>
              <a:rPr lang="en-US" sz="3200" b="1" dirty="0"/>
              <a:t>and a higher rate of disability-free survival</a:t>
            </a:r>
            <a:r>
              <a:rPr lang="en-US" sz="3200" dirty="0"/>
              <a:t> than a</a:t>
            </a:r>
          </a:p>
          <a:p>
            <a:r>
              <a:rPr lang="en-US" sz="3200" dirty="0"/>
              <a:t>liberal fluid regimen</a:t>
            </a:r>
            <a:r>
              <a:rPr lang="en-US" sz="3200" i="1" dirty="0" smtClean="0"/>
              <a:t>”</a:t>
            </a:r>
            <a:endParaRPr lang="th-TH" sz="3200" i="1" dirty="0"/>
          </a:p>
        </p:txBody>
      </p:sp>
    </p:spTree>
    <p:extLst>
      <p:ext uri="{BB962C8B-B14F-4D97-AF65-F5344CB8AC3E}">
        <p14:creationId xmlns:p14="http://schemas.microsoft.com/office/powerpoint/2010/main" val="28124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The RELIEF trial</a:t>
            </a:r>
            <a:endParaRPr 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An international</a:t>
            </a:r>
            <a:r>
              <a:rPr lang="en-US" sz="2800" dirty="0"/>
              <a:t>, </a:t>
            </a:r>
            <a:r>
              <a:rPr lang="en-US" sz="2800" dirty="0" smtClean="0"/>
              <a:t>randomized, assessor-blinded </a:t>
            </a:r>
            <a:r>
              <a:rPr lang="en-US" sz="2800" dirty="0"/>
              <a:t>trial</a:t>
            </a:r>
            <a:r>
              <a:rPr lang="en-US" sz="2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Compared </a:t>
            </a:r>
            <a:r>
              <a:rPr lang="en-US" sz="2800" b="1" dirty="0"/>
              <a:t>a </a:t>
            </a:r>
            <a:r>
              <a:rPr lang="en-US" sz="2800" b="1" dirty="0" smtClean="0"/>
              <a:t>restrictive intravenous-fluid </a:t>
            </a:r>
            <a:r>
              <a:rPr lang="en-US" sz="2800" b="1" dirty="0"/>
              <a:t>regimen</a:t>
            </a:r>
            <a:r>
              <a:rPr lang="en-US" sz="2800" dirty="0"/>
              <a:t> with </a:t>
            </a:r>
            <a:r>
              <a:rPr lang="en-US" sz="2800" b="1" dirty="0"/>
              <a:t>a liberal regimen</a:t>
            </a:r>
            <a:endParaRPr lang="en-US" sz="2800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 smtClean="0"/>
              <a:t>patients undergoing major </a:t>
            </a:r>
            <a:r>
              <a:rPr lang="en-US" sz="2800" dirty="0"/>
              <a:t>abdominal surgery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7898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44673</TotalTime>
  <Words>2193</Words>
  <Application>Microsoft Office PowerPoint</Application>
  <PresentationFormat>Widescreen</PresentationFormat>
  <Paragraphs>359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Adobe Caslon Pro</vt:lpstr>
      <vt:lpstr>Angsana New</vt:lpstr>
      <vt:lpstr>Arial</vt:lpstr>
      <vt:lpstr>Calibri</vt:lpstr>
      <vt:lpstr>Calibri Light</vt:lpstr>
      <vt:lpstr>Cordia New</vt:lpstr>
      <vt:lpstr>Wingdings</vt:lpstr>
      <vt:lpstr>Retrospect</vt:lpstr>
      <vt:lpstr>Journal club 9th August 2018</vt:lpstr>
      <vt:lpstr>PowerPoint Presentation</vt:lpstr>
      <vt:lpstr>BACKGROUND </vt:lpstr>
      <vt:lpstr>BACKGROUND </vt:lpstr>
      <vt:lpstr>BACKGROUND </vt:lpstr>
      <vt:lpstr>BACKGROUND </vt:lpstr>
      <vt:lpstr>BACKGROUND </vt:lpstr>
      <vt:lpstr>BACKGROUND 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PowerPoint Presentation</vt:lpstr>
      <vt:lpstr>METHODS</vt:lpstr>
      <vt:lpstr>METHODS</vt:lpstr>
      <vt:lpstr>METHODS</vt:lpstr>
      <vt:lpstr>METHODS</vt:lpstr>
      <vt:lpstr>METHODS</vt:lpstr>
      <vt:lpstr>PowerPoint Presentation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 : Demographic &amp; Characteristics</vt:lpstr>
      <vt:lpstr>RESULTS : Demographic &amp; Characteristics</vt:lpstr>
      <vt:lpstr>RESULTS : Trial Treatment</vt:lpstr>
      <vt:lpstr>RESULTS : Trial Treatment</vt:lpstr>
      <vt:lpstr>RESULTS : Primary Outcome</vt:lpstr>
      <vt:lpstr>RESULTS : Primary Outcome</vt:lpstr>
      <vt:lpstr>RESULTS : Primary Outcome</vt:lpstr>
      <vt:lpstr>RESULTS : Secondary Outcomes</vt:lpstr>
      <vt:lpstr>RESULTS : Secondary Outcomes</vt:lpstr>
      <vt:lpstr>RESULTS : Secondary Outcomes</vt:lpstr>
      <vt:lpstr>RESULTS : Secondary Outcomes</vt:lpstr>
      <vt:lpstr>RESULTS : Sensitivity Analyses</vt:lpstr>
      <vt:lpstr>DISCUSSION</vt:lpstr>
      <vt:lpstr>DISCUSSION</vt:lpstr>
      <vt:lpstr>DISCUSSION</vt:lpstr>
      <vt:lpstr>DISCUSSION</vt:lpstr>
      <vt:lpstr>DISCUSSION</vt:lpstr>
      <vt:lpstr>CONCLUSION</vt:lpstr>
      <vt:lpstr>Critical Appraisal : RCT</vt:lpstr>
      <vt:lpstr>Critical Appraisal : RCT</vt:lpstr>
      <vt:lpstr>Critical Appraisal : RCT</vt:lpstr>
      <vt:lpstr>Critical Appraisal : RCT</vt:lpstr>
      <vt:lpstr>Critical Appraisal : RCT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158</cp:revision>
  <dcterms:created xsi:type="dcterms:W3CDTF">2018-03-27T15:45:28Z</dcterms:created>
  <dcterms:modified xsi:type="dcterms:W3CDTF">2018-08-07T15:09:58Z</dcterms:modified>
</cp:coreProperties>
</file>